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5.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7" r:id="rId3"/>
    <p:sldId id="318" r:id="rId5"/>
    <p:sldId id="260" r:id="rId6"/>
    <p:sldId id="402" r:id="rId7"/>
    <p:sldId id="385" r:id="rId8"/>
    <p:sldId id="386" r:id="rId9"/>
    <p:sldId id="454" r:id="rId10"/>
    <p:sldId id="401" r:id="rId11"/>
    <p:sldId id="405" r:id="rId12"/>
    <p:sldId id="452" r:id="rId13"/>
    <p:sldId id="406" r:id="rId14"/>
    <p:sldId id="409" r:id="rId15"/>
    <p:sldId id="345" r:id="rId16"/>
    <p:sldId id="356" r:id="rId17"/>
    <p:sldId id="388" r:id="rId18"/>
    <p:sldId id="415" r:id="rId19"/>
    <p:sldId id="427" r:id="rId20"/>
    <p:sldId id="428" r:id="rId21"/>
    <p:sldId id="432" r:id="rId22"/>
    <p:sldId id="377" r:id="rId23"/>
    <p:sldId id="416" r:id="rId24"/>
    <p:sldId id="417" r:id="rId25"/>
    <p:sldId id="421" r:id="rId26"/>
    <p:sldId id="422" r:id="rId27"/>
    <p:sldId id="450" r:id="rId28"/>
    <p:sldId id="451" r:id="rId29"/>
    <p:sldId id="446" r:id="rId30"/>
    <p:sldId id="408" r:id="rId31"/>
    <p:sldId id="380" r:id="rId32"/>
    <p:sldId id="272" r:id="rId33"/>
    <p:sldId id="456" r:id="rId34"/>
    <p:sldId id="453" r:id="rId35"/>
    <p:sldId id="449" r:id="rId36"/>
    <p:sldId id="447" r:id="rId37"/>
    <p:sldId id="448" r:id="rId38"/>
    <p:sldId id="443" r:id="rId39"/>
    <p:sldId id="444" r:id="rId40"/>
    <p:sldId id="436" r:id="rId41"/>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B6E74E"/>
    <a:srgbClr val="49E298"/>
    <a:srgbClr val="62ECAA"/>
    <a:srgbClr val="7CAEFF"/>
    <a:srgbClr val="006A44"/>
    <a:srgbClr val="EFF7E8"/>
    <a:srgbClr val="C9E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67.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这些操纵在形式上满足实验控制的要求，但它们对被试认知加工过程的影响可能超出研究者预期，从而间接影响了任务所激活的认知机制</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高斯过程主要应用于各领域的建模和预报，在时间序列分析中，高斯过程被用于时间序列的多步前向预报（</a:t>
            </a:r>
            <a:r>
              <a:rPr lang="en-US" altLang="zh-CN"/>
              <a:t>multi-step-ahead prediction</a:t>
            </a:r>
            <a:r>
              <a:rPr lang="zh-CN" altLang="en-US"/>
              <a:t>）</a:t>
            </a:r>
            <a:r>
              <a:rPr lang="en-US" altLang="zh-CN"/>
              <a:t> [14]</a:t>
            </a:r>
            <a:r>
              <a:rPr lang="zh-CN" altLang="en-US"/>
              <a:t>、在信号处理中，高斯过程建模是处理非线性信号的工具</a:t>
            </a:r>
            <a:r>
              <a:rPr lang="en-US" altLang="zh-CN"/>
              <a:t> [15]</a:t>
            </a:r>
            <a:r>
              <a:rPr lang="zh-CN" altLang="en-US"/>
              <a:t>、在人工智能领域，</a:t>
            </a:r>
            <a:r>
              <a:rPr lang="en-US" altLang="zh-CN"/>
              <a:t>GPR</a:t>
            </a:r>
            <a:r>
              <a:rPr lang="zh-CN" altLang="en-US"/>
              <a:t>和</a:t>
            </a:r>
            <a:r>
              <a:rPr lang="en-US" altLang="zh-CN"/>
              <a:t>GPC</a:t>
            </a:r>
            <a:r>
              <a:rPr lang="zh-CN" altLang="en-US"/>
              <a:t>是被广泛使用的机器学习算法</a:t>
            </a:r>
            <a:r>
              <a:rPr lang="en-US" altLang="zh-CN"/>
              <a:t> [1]</a:t>
            </a:r>
            <a:r>
              <a:rPr lang="zh-CN" altLang="en-US"/>
              <a:t>，具有卷积结构的高斯过程（</a:t>
            </a:r>
            <a:r>
              <a:rPr lang="en-US" altLang="zh-CN"/>
              <a:t>Convolutional Gaussian Processes, CGP</a:t>
            </a:r>
            <a:r>
              <a:rPr lang="zh-CN" altLang="en-US"/>
              <a:t>）在图像处理问题中表现出了良好效果</a:t>
            </a:r>
            <a:r>
              <a:rPr lang="en-US" altLang="zh-CN"/>
              <a:t> [16]</a:t>
            </a:r>
            <a:r>
              <a:rPr lang="zh-CN" altLang="en-US"/>
              <a:t>。此外一些高斯过程可以模拟特殊的科学现象，例如</a:t>
            </a:r>
            <a:r>
              <a:rPr lang="en-US" altLang="zh-CN"/>
              <a:t>OU</a:t>
            </a:r>
            <a:r>
              <a:rPr lang="zh-CN" altLang="en-US"/>
              <a:t>过程被用于神经活动的建模</a:t>
            </a:r>
            <a:r>
              <a:rPr lang="en-US" altLang="zh-CN"/>
              <a:t> [17]</a:t>
            </a:r>
            <a:r>
              <a:rPr lang="zh-CN" altLang="en-US"/>
              <a:t>、布朗桥被用于模拟生物的迁徙行为</a:t>
            </a:r>
            <a:r>
              <a:rPr lang="en-US" altLang="zh-CN"/>
              <a:t> [18]</a:t>
            </a:r>
            <a:r>
              <a:rPr lang="zh-CN" altLang="en-US"/>
              <a:t>。</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模型设定，参数设定</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模型定义</a:t>
            </a:r>
            <a:r>
              <a:rPr lang="en-US" altLang="zh-CN"/>
              <a:t>+</a:t>
            </a:r>
            <a:r>
              <a:rPr lang="zh-CN" altLang="en-US"/>
              <a:t>参数</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a:t>
            </a:r>
            <a:r>
              <a:rPr lang="zh-CN" altLang="en-US"/>
              <a:t>加了</a:t>
            </a:r>
            <a:r>
              <a:rPr lang="en-US" altLang="zh-CN"/>
              <a:t>GP</a:t>
            </a:r>
            <a:r>
              <a:rPr lang="zh-CN" altLang="en-US"/>
              <a:t>后可能性更多（非线性、不同于</a:t>
            </a:r>
            <a:r>
              <a:rPr lang="en-US" altLang="zh-CN"/>
              <a:t>JH</a:t>
            </a:r>
            <a:r>
              <a:rPr lang="zh-CN" altLang="en-US"/>
              <a:t>的</a:t>
            </a:r>
            <a:r>
              <a:rPr lang="en-US" altLang="zh-CN"/>
              <a:t>Sigmoid</a:t>
            </a:r>
            <a:r>
              <a:rPr lang="zh-CN" altLang="en-US"/>
              <a:t>）</a:t>
            </a:r>
            <a:r>
              <a:rPr lang="en-US" altLang="zh-CN"/>
              <a:t>  </a:t>
            </a:r>
            <a:endParaRPr lang="en-US" altLang="zh-CN"/>
          </a:p>
          <a:p>
            <a:r>
              <a:rPr lang="en-US" altLang="zh-CN"/>
              <a:t>2.</a:t>
            </a:r>
            <a:r>
              <a:rPr lang="zh-CN" altLang="en-US"/>
              <a:t>可视化（加了</a:t>
            </a:r>
            <a:r>
              <a:rPr lang="en-US" altLang="zh-CN"/>
              <a:t>GP</a:t>
            </a:r>
            <a:r>
              <a:rPr lang="zh-CN" altLang="en-US"/>
              <a:t>后的能捕捉更多，用</a:t>
            </a:r>
            <a:r>
              <a:rPr lang="en-US" altLang="zh-CN"/>
              <a:t>JH</a:t>
            </a:r>
            <a:r>
              <a:rPr lang="zh-CN" altLang="en-US"/>
              <a:t>的数据）【某些特定情况下能和真实被试的情况一致】</a:t>
            </a:r>
            <a:r>
              <a:rPr lang="en-US" altLang="zh-CN"/>
              <a:t>{</a:t>
            </a:r>
            <a:r>
              <a:rPr lang="zh-CN" altLang="en-US"/>
              <a:t>差异性检验，百分比</a:t>
            </a:r>
            <a:r>
              <a:rPr lang="en-US" altLang="zh-CN"/>
              <a:t>}</a:t>
            </a:r>
            <a:endParaRPr lang="en-US" altLang="zh-CN"/>
          </a:p>
          <a:p>
            <a:endParaRPr lang="zh-CN" altLang="en-US"/>
          </a:p>
          <a:p>
            <a:r>
              <a:rPr lang="zh-CN" altLang="en-US"/>
              <a:t>研究问题：具体（如何考虑）【只考虑一个模型。两个指标】</a:t>
            </a:r>
            <a:endParaRPr lang="zh-CN" altLang="en-US"/>
          </a:p>
          <a:p>
            <a:r>
              <a:rPr lang="zh-CN" altLang="en-US"/>
              <a:t>【连贯的思路：框架不足</a:t>
            </a:r>
            <a:r>
              <a:rPr lang="en-US" altLang="zh-CN"/>
              <a:t>-</a:t>
            </a:r>
            <a:r>
              <a:rPr lang="zh-CN" altLang="en-US"/>
              <a:t>优化；</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文字更精简，使用关键词</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文字更精简，使用关键词</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a:t>
            </a:r>
            <a:r>
              <a:rPr lang="zh-CN" altLang="en-US"/>
              <a:t>为什么选择实验设计空间作为研究对象</a:t>
            </a:r>
            <a:endParaRPr lang="zh-CN" altLang="en-US"/>
          </a:p>
          <a:p>
            <a:r>
              <a:rPr lang="en-US" altLang="zh-CN"/>
              <a:t>2.</a:t>
            </a:r>
            <a:r>
              <a:rPr lang="zh-CN" altLang="en-US"/>
              <a:t>研究问题</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[1]Xu, Y., Yuan, Y., Xie, X., Tan, H., &amp; Guan, L. (2022). Romantic feedbacks influence self-relevant processing: the moderating effects of sex difference and facial attractiveness. Current Psychology, 41(7), 4145-4157.</a:t>
            </a:r>
            <a:endParaRPr lang="en-US" altLang="zh-CN">
              <a:sym typeface="+mn-ea"/>
            </a:endParaRPr>
          </a:p>
          <a:p>
            <a:r>
              <a:rPr lang="en-US" altLang="zh-CN">
                <a:sym typeface="+mn-ea"/>
              </a:rPr>
              <a:t>[2]Amodeo, L., Goris, J., Nijhof, A. D., &amp; Wiersema, J. R. (2024). Electrophysiological correlates of self-related processing in adults with autism. Cognitive, Affective, &amp; Behavioral Neuroscience, 24(3), 582-598.</a:t>
            </a:r>
            <a:endParaRPr lang="en-US" altLang="zh-CN">
              <a:sym typeface="+mn-ea"/>
            </a:endParaRPr>
          </a:p>
          <a:p>
            <a:r>
              <a:rPr lang="en-US" altLang="zh-CN">
                <a:sym typeface="+mn-ea"/>
              </a:rPr>
              <a:t>[3]</a:t>
            </a:r>
            <a:r>
              <a:rPr lang="en-US" altLang="zh-CN"/>
              <a:t>Dalmaso, M., Vicovaro, M., Sarodo, A., &amp; Watanabe, K. (2024). The self can be associated with novel faces of in-group and out-group members: A cross-cultural study. Consciousness and Cognition, 125, 103764.</a:t>
            </a:r>
            <a:endParaRPr lang="en-US" altLang="zh-CN"/>
          </a:p>
          <a:p>
            <a:r>
              <a:rPr lang="en-US" altLang="zh-CN"/>
              <a:t>[4]Orellana-Corrales, G., Matschke, C., &amp; Wesslein, A. K. (2021). Does self-associating a geometric shape immediately cause attentional prioritization?. Experimental Psychology.</a:t>
            </a:r>
            <a:endParaRPr lang="en-US" altLang="zh-CN"/>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这些设计差异往往被视为</a:t>
            </a:r>
            <a:r>
              <a:rPr lang="en-US" altLang="zh-CN"/>
              <a:t>“</a:t>
            </a:r>
            <a:r>
              <a:rPr lang="zh-CN" altLang="en-US"/>
              <a:t>背景条件</a:t>
            </a:r>
            <a:r>
              <a:rPr lang="en-US" altLang="zh-CN"/>
              <a:t>”</a:t>
            </a:r>
            <a:r>
              <a:rPr lang="zh-CN" altLang="en-US"/>
              <a:t>，而非需要建模和解释的对象。这一做法导致两个直接后果：其一，不同研究结果之间的可比性降低，研究分歧难以在理论层面得到统一解释；其二，自我优势效应被误认为是一种在不同实验条件下</a:t>
            </a:r>
            <a:r>
              <a:rPr lang="en-US" altLang="zh-CN"/>
              <a:t>“</a:t>
            </a:r>
            <a:r>
              <a:rPr lang="zh-CN" altLang="en-US"/>
              <a:t>表现形式不同但本质相同</a:t>
            </a:r>
            <a:r>
              <a:rPr lang="en-US" altLang="zh-CN"/>
              <a:t>”</a:t>
            </a:r>
            <a:r>
              <a:rPr lang="zh-CN" altLang="en-US"/>
              <a:t>的效应，而其背后可能涉及的多种决策机制差异则被掩盖。</a:t>
            </a:r>
            <a:endParaRPr lang="zh-CN" altLang="en-US"/>
          </a:p>
          <a:p>
            <a:r>
              <a:rPr lang="zh-CN" altLang="en-US"/>
              <a:t>提一嘴</a:t>
            </a:r>
            <a:r>
              <a:rPr lang="en-US" altLang="zh-CN"/>
              <a:t>PTW</a:t>
            </a:r>
            <a:endParaRPr lang="en-US" altLang="zh-CN"/>
          </a:p>
          <a:p>
            <a:endParaRPr lang="en-US" altLang="zh-CN"/>
          </a:p>
          <a:p>
            <a:r>
              <a:rPr lang="zh-CN" altLang="en-US"/>
              <a:t>具体例子（黄力强，整合实验空间</a:t>
            </a:r>
            <a:r>
              <a:rPr lang="en-US" altLang="zh-CN"/>
              <a:t>-</a:t>
            </a:r>
            <a:r>
              <a:rPr lang="zh-CN" altLang="en-US"/>
              <a:t>工作记忆建模，盲人摸象）</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这些设计差异往往被视为</a:t>
            </a:r>
            <a:r>
              <a:rPr lang="en-US" altLang="zh-CN"/>
              <a:t>“</a:t>
            </a:r>
            <a:r>
              <a:rPr lang="zh-CN" altLang="en-US"/>
              <a:t>背景条件</a:t>
            </a:r>
            <a:r>
              <a:rPr lang="en-US" altLang="zh-CN"/>
              <a:t>”</a:t>
            </a:r>
            <a:r>
              <a:rPr lang="zh-CN" altLang="en-US"/>
              <a:t>，而非需要建模和解释的对象。这一做法导致两个直接后果：其一，不同研究结果之间的可比性降低，研究分歧难以在理论层面得到统一解释；其二，自我优势效应被误认为是一种在不同实验条件下</a:t>
            </a:r>
            <a:r>
              <a:rPr lang="en-US" altLang="zh-CN"/>
              <a:t>“</a:t>
            </a:r>
            <a:r>
              <a:rPr lang="zh-CN" altLang="en-US"/>
              <a:t>表现形式不同但本质相同</a:t>
            </a:r>
            <a:r>
              <a:rPr lang="en-US" altLang="zh-CN"/>
              <a:t>”</a:t>
            </a:r>
            <a:r>
              <a:rPr lang="zh-CN" altLang="en-US"/>
              <a:t>的效应，而其背后可能涉及的多种决策机制差异则被掩盖。</a:t>
            </a:r>
            <a:endParaRPr lang="zh-CN" altLang="en-US"/>
          </a:p>
          <a:p>
            <a:r>
              <a:rPr lang="zh-CN" altLang="en-US"/>
              <a:t>提一嘴</a:t>
            </a:r>
            <a:r>
              <a:rPr lang="en-US" altLang="zh-CN"/>
              <a:t>PTW</a:t>
            </a:r>
            <a:endParaRPr lang="en-US" altLang="zh-CN"/>
          </a:p>
          <a:p>
            <a:endParaRPr lang="en-US" altLang="zh-CN"/>
          </a:p>
          <a:p>
            <a:r>
              <a:rPr lang="zh-CN" altLang="en-US"/>
              <a:t>具体例子（黄力强，整合实验空间</a:t>
            </a:r>
            <a:r>
              <a:rPr lang="en-US" altLang="zh-CN"/>
              <a:t>-</a:t>
            </a:r>
            <a:r>
              <a:rPr lang="zh-CN" altLang="en-US"/>
              <a:t>工作记忆建模，盲人摸象）</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这些操纵在形式上满足实验控制的要求，但它们对被试认知加工过程的影响可能超出研究者预期，从而间接影响了任务所激活的认知机制</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四横三纵</a:t>
            </a:r>
            <a:endParaRPr lang="zh-CN" altLang="en-US"/>
          </a:p>
          <a:p>
            <a:r>
              <a:rPr lang="zh-CN" altLang="en-US"/>
              <a:t>第一，本研究的实证对自我优势效应的理论进步具有重要的意义；第二，本研究的计算建模框架可拓展于心理学的其他研究主题，有助于解决当前心理学中存在的理论危机</a:t>
            </a:r>
            <a:endParaRPr lang="zh-CN" altLang="en-US"/>
          </a:p>
          <a:p>
            <a:endParaRPr lang="zh-CN" altLang="en-US"/>
          </a:p>
          <a:p>
            <a:r>
              <a:rPr lang="en-US" altLang="zh-CN"/>
              <a:t>3D</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四横三纵</a:t>
            </a:r>
            <a:endParaRPr lang="zh-CN" altLang="en-US"/>
          </a:p>
          <a:p>
            <a:r>
              <a:rPr lang="zh-CN" altLang="en-US"/>
              <a:t>第一，本研究的实证对自我优势效应的理论进步具有重要的意义；第二，本研究的计算建模框架可拓展于心理学的其他研究主题，有助于解决当前心理学中存在的理论危机</a:t>
            </a:r>
            <a:endParaRPr lang="zh-CN" altLang="en-US"/>
          </a:p>
          <a:p>
            <a:endParaRPr lang="zh-CN" altLang="en-US"/>
          </a:p>
          <a:p>
            <a:r>
              <a:rPr lang="en-US" altLang="zh-CN"/>
              <a:t>3D,</a:t>
            </a:r>
            <a:r>
              <a:rPr lang="zh-CN" altLang="en-US"/>
              <a:t>更适合的例子</a:t>
            </a:r>
            <a:endParaRPr lang="zh-CN" altLang="en-US"/>
          </a:p>
          <a:p>
            <a:r>
              <a:rPr lang="zh-CN" altLang="en-US"/>
              <a:t>（上层）</a:t>
            </a:r>
            <a:r>
              <a:rPr lang="en-US" altLang="zh-CN"/>
              <a:t>-</a:t>
            </a:r>
            <a:r>
              <a:rPr lang="zh-CN" altLang="en-US"/>
              <a:t>（中层）</a:t>
            </a:r>
            <a:r>
              <a:rPr lang="en-US" altLang="zh-CN"/>
              <a:t>-</a:t>
            </a:r>
            <a:r>
              <a:rPr lang="zh-CN" altLang="en-US"/>
              <a:t>（下层）</a:t>
            </a:r>
            <a:endParaRPr lang="zh-CN" altLang="en-US"/>
          </a:p>
          <a:p>
            <a:r>
              <a:rPr lang="zh-CN" altLang="en-US"/>
              <a:t>理论</a:t>
            </a:r>
            <a:r>
              <a:rPr lang="en-US" altLang="zh-CN"/>
              <a:t>-</a:t>
            </a:r>
            <a:r>
              <a:rPr lang="zh-CN" altLang="en-US"/>
              <a:t>研究假设</a:t>
            </a:r>
            <a:r>
              <a:rPr lang="en-US" altLang="zh-CN"/>
              <a:t>-</a:t>
            </a:r>
            <a:r>
              <a:rPr lang="zh-CN" altLang="en-US"/>
              <a:t>算法</a:t>
            </a:r>
            <a:r>
              <a:rPr lang="en-US" altLang="zh-CN"/>
              <a:t>-</a:t>
            </a:r>
            <a:r>
              <a:rPr lang="zh-CN" altLang="en-US"/>
              <a:t>指标</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image" Target="../media/image5.svg"/><Relationship Id="rId6" Type="http://schemas.openxmlformats.org/officeDocument/2006/relationships/image" Target="../media/image4.png"/><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png"/><Relationship Id="rId16" Type="http://schemas.openxmlformats.org/officeDocument/2006/relationships/notesSlide" Target="../notesSlides/notesSlide1.xml"/><Relationship Id="rId15" Type="http://schemas.openxmlformats.org/officeDocument/2006/relationships/slideLayout" Target="../slideLayouts/slideLayout1.xml"/><Relationship Id="rId14" Type="http://schemas.openxmlformats.org/officeDocument/2006/relationships/tags" Target="../tags/tag6.xml"/><Relationship Id="rId13" Type="http://schemas.openxmlformats.org/officeDocument/2006/relationships/image" Target="../media/image8.svg"/><Relationship Id="rId12" Type="http://schemas.openxmlformats.org/officeDocument/2006/relationships/image" Target="../media/image7.png"/><Relationship Id="rId11" Type="http://schemas.openxmlformats.org/officeDocument/2006/relationships/tags" Target="../tags/tag5.xml"/><Relationship Id="rId10" Type="http://schemas.openxmlformats.org/officeDocument/2006/relationships/image" Target="../media/image6.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27.xml"/><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tags" Target="../tags/tag28.xml"/><Relationship Id="rId4" Type="http://schemas.openxmlformats.org/officeDocument/2006/relationships/image" Target="../media/image16.png"/><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29.xml"/><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0.xml"/><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1.xml"/><Relationship Id="rId2" Type="http://schemas.openxmlformats.org/officeDocument/2006/relationships/image" Target="../media/image10.pn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emf"/><Relationship Id="rId2" Type="http://schemas.openxmlformats.org/officeDocument/2006/relationships/image" Target="../media/image3.png"/><Relationship Id="rId13" Type="http://schemas.openxmlformats.org/officeDocument/2006/relationships/slideLayout" Target="../slideLayouts/slideLayout7.xml"/><Relationship Id="rId12" Type="http://schemas.openxmlformats.org/officeDocument/2006/relationships/tags" Target="../tags/tag32.xml"/><Relationship Id="rId11" Type="http://schemas.openxmlformats.org/officeDocument/2006/relationships/image" Target="../media/image31.png"/><Relationship Id="rId10" Type="http://schemas.openxmlformats.org/officeDocument/2006/relationships/image" Target="../media/image30.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33.xml"/><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tags" Target="../tags/tag34.xml"/><Relationship Id="rId5" Type="http://schemas.openxmlformats.org/officeDocument/2006/relationships/image" Target="../media/image34.png"/><Relationship Id="rId4" Type="http://schemas.openxmlformats.org/officeDocument/2006/relationships/image" Target="../media/image32.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35.xml"/><Relationship Id="rId4" Type="http://schemas.openxmlformats.org/officeDocument/2006/relationships/image" Target="../media/image32.png"/><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tags" Target="../tags/tag36.xml"/><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6" Type="http://schemas.openxmlformats.org/officeDocument/2006/relationships/notesSlide" Target="../notesSlides/notesSlide2.xml"/><Relationship Id="rId15" Type="http://schemas.openxmlformats.org/officeDocument/2006/relationships/slideLayout" Target="../slideLayouts/slideLayout1.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7.xml"/><Relationship Id="rId2" Type="http://schemas.openxmlformats.org/officeDocument/2006/relationships/image" Target="../media/image10.png"/><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8.xml"/><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9.xml"/><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0.xml"/><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1.xml"/><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2.xml"/><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3.xml"/><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4.xml"/><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png"/><Relationship Id="rId10" Type="http://schemas.openxmlformats.org/officeDocument/2006/relationships/notesSlide" Target="../notesSlides/notesSlide16.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5.xml"/><Relationship Id="rId2" Type="http://schemas.openxmlformats.org/officeDocument/2006/relationships/image" Target="../media/image10.png"/><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image" Target="../media/image3.png"/><Relationship Id="rId17" Type="http://schemas.openxmlformats.org/officeDocument/2006/relationships/slideLayout" Target="../slideLayouts/slideLayout7.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0.xml"/><Relationship Id="rId2" Type="http://schemas.openxmlformats.org/officeDocument/2006/relationships/image" Target="../media/image10.png"/><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tags" Target="../tags/tag60.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7.xml"/><Relationship Id="rId7" Type="http://schemas.openxmlformats.org/officeDocument/2006/relationships/tags" Target="../tags/tag6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3.xml"/><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4.xml"/><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5.xml"/><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6.xml"/><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21.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2.xml"/><Relationship Id="rId7"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3.png"/><Relationship Id="rId10" Type="http://schemas.openxmlformats.org/officeDocument/2006/relationships/notesSlide" Target="../notesSlides/notesSlide4.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11.png"/><Relationship Id="rId7" Type="http://schemas.openxmlformats.org/officeDocument/2006/relationships/image" Target="../media/image12.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notesSlide" Target="../notesSlides/notesSlide5.xml"/><Relationship Id="rId10" Type="http://schemas.openxmlformats.org/officeDocument/2006/relationships/slideLayout" Target="../slideLayouts/slideLayout7.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1.png"/><Relationship Id="rId7" Type="http://schemas.openxmlformats.org/officeDocument/2006/relationships/image" Target="../media/image12.png"/><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png"/><Relationship Id="rId3" Type="http://schemas.openxmlformats.org/officeDocument/2006/relationships/image" Target="../media/image16.png"/><Relationship Id="rId2" Type="http://schemas.openxmlformats.org/officeDocument/2006/relationships/image" Target="../media/image3.png"/><Relationship Id="rId12" Type="http://schemas.openxmlformats.org/officeDocument/2006/relationships/notesSlide" Target="../notesSlides/notesSlide6.xml"/><Relationship Id="rId11" Type="http://schemas.openxmlformats.org/officeDocument/2006/relationships/slideLayout" Target="../slideLayouts/slideLayout7.xml"/><Relationship Id="rId10" Type="http://schemas.openxmlformats.org/officeDocument/2006/relationships/tags" Target="../tags/tag24.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25.xml"/><Relationship Id="rId5" Type="http://schemas.openxmlformats.org/officeDocument/2006/relationships/image" Target="../media/image11.png"/><Relationship Id="rId4" Type="http://schemas.openxmlformats.org/officeDocument/2006/relationships/image" Target="../media/image18.png"/><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26.xml"/><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242570" y="680085"/>
            <a:ext cx="11707495" cy="5502275"/>
          </a:xfrm>
          <a:prstGeom prst="rect">
            <a:avLst/>
          </a:prstGeom>
          <a:blipFill rotWithShape="1">
            <a:blip r:embed="rId1">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602141" y="2474573"/>
            <a:ext cx="11015097" cy="1753235"/>
          </a:xfrm>
          <a:prstGeom prst="rect">
            <a:avLst/>
          </a:prstGeom>
        </p:spPr>
        <p:txBody>
          <a:bodyPr wrap="square">
            <a:noAutofit/>
            <a:extLst>
              <a:ext uri="{4A0BC546-FE56-4ADE-93B0-CB8AF2F6F144}">
                <wpsdc:textFrameExt xmlns:wpsdc="http://www.wps.cn/officeDocument/2022/drawingmlCustomData" type="text"/>
              </a:ext>
            </a:extLst>
          </a:bodyPr>
          <a:p>
            <a:pPr algn="ctr"/>
            <a:r>
              <a:rPr lang="zh-CN" altLang="en-US" sz="3600" b="1">
                <a:latin typeface="微软雅黑" panose="020B0503020204020204" charset="-122"/>
                <a:ea typeface="微软雅黑" panose="020B0503020204020204" charset="-122"/>
                <a:cs typeface="微软雅黑" panose="020B0503020204020204" charset="-122"/>
              </a:rPr>
              <a:t>自我优势效应的实验设计空间优化：基于</a:t>
            </a:r>
            <a:r>
              <a:rPr lang="en-US" altLang="zh-CN" sz="3600" b="1">
                <a:latin typeface="微软雅黑" panose="020B0503020204020204" charset="-122"/>
                <a:ea typeface="微软雅黑" panose="020B0503020204020204" charset="-122"/>
                <a:cs typeface="微软雅黑" panose="020B0503020204020204" charset="-122"/>
              </a:rPr>
              <a:t>Ω</a:t>
            </a:r>
            <a:r>
              <a:rPr lang="zh-CN" altLang="en-US" sz="3600" b="1">
                <a:latin typeface="微软雅黑" panose="020B0503020204020204" charset="-122"/>
                <a:ea typeface="微软雅黑" panose="020B0503020204020204" charset="-122"/>
                <a:cs typeface="微软雅黑" panose="020B0503020204020204" charset="-122"/>
              </a:rPr>
              <a:t>的</a:t>
            </a:r>
            <a:r>
              <a:rPr lang="en-US" altLang="zh-CN" sz="3600" b="1">
                <a:latin typeface="微软雅黑" panose="020B0503020204020204" charset="-122"/>
                <a:ea typeface="微软雅黑" panose="020B0503020204020204" charset="-122"/>
                <a:cs typeface="微软雅黑" panose="020B0503020204020204" charset="-122"/>
              </a:rPr>
              <a:t> DDM </a:t>
            </a:r>
            <a:r>
              <a:rPr lang="zh-CN" altLang="en-US" sz="3600" b="1">
                <a:latin typeface="微软雅黑" panose="020B0503020204020204" charset="-122"/>
                <a:ea typeface="微软雅黑" panose="020B0503020204020204" charset="-122"/>
                <a:cs typeface="微软雅黑" panose="020B0503020204020204" charset="-122"/>
              </a:rPr>
              <a:t>参数预测与验证</a:t>
            </a:r>
            <a:endParaRPr lang="zh-CN" altLang="en-US" sz="3600" b="1">
              <a:latin typeface="微软雅黑" panose="020B0503020204020204" charset="-122"/>
              <a:ea typeface="微软雅黑" panose="020B0503020204020204" charset="-122"/>
              <a:cs typeface="微软雅黑" panose="020B0503020204020204" charset="-122"/>
            </a:endParaRPr>
          </a:p>
        </p:txBody>
      </p:sp>
      <p:pic>
        <p:nvPicPr>
          <p:cNvPr id="2" name="图片 1" descr="南京师范大学（黑）"/>
          <p:cNvPicPr>
            <a:picLocks noChangeAspect="1"/>
          </p:cNvPicPr>
          <p:nvPr/>
        </p:nvPicPr>
        <p:blipFill>
          <a:blip r:embed="rId2"/>
          <a:stretch>
            <a:fillRect/>
          </a:stretch>
        </p:blipFill>
        <p:spPr>
          <a:xfrm>
            <a:off x="3377565" y="-30480"/>
            <a:ext cx="5464282" cy="3862800"/>
          </a:xfrm>
          <a:prstGeom prst="rect">
            <a:avLst/>
          </a:prstGeom>
        </p:spPr>
      </p:pic>
      <p:pic>
        <p:nvPicPr>
          <p:cNvPr id="15" name="图片 14" descr="校徽-绿"/>
          <p:cNvPicPr>
            <a:picLocks noChangeAspect="1"/>
          </p:cNvPicPr>
          <p:nvPr/>
        </p:nvPicPr>
        <p:blipFill>
          <a:blip r:embed="rId3"/>
          <a:stretch>
            <a:fillRect/>
          </a:stretch>
        </p:blipFill>
        <p:spPr>
          <a:xfrm>
            <a:off x="3394075" y="718185"/>
            <a:ext cx="1530985" cy="2166620"/>
          </a:xfrm>
          <a:prstGeom prst="rect">
            <a:avLst/>
          </a:prstGeom>
        </p:spPr>
      </p:pic>
      <p:sp>
        <p:nvSpPr>
          <p:cNvPr id="33" name="椭圆 32"/>
          <p:cNvSpPr/>
          <p:nvPr>
            <p:custDataLst>
              <p:tags r:id="rId4"/>
            </p:custDataLst>
          </p:nvPr>
        </p:nvSpPr>
        <p:spPr>
          <a:xfrm>
            <a:off x="7021830" y="4062730"/>
            <a:ext cx="623570" cy="623570"/>
          </a:xfrm>
          <a:prstGeom prst="ellipse">
            <a:avLst/>
          </a:prstGeom>
          <a:solidFill>
            <a:srgbClr val="006A4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pic>
        <p:nvPicPr>
          <p:cNvPr id="27" name="图片 12" descr="343439383331313b343532303032383bbfcdbba7b9dcc0ed"/>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7169150" y="4211955"/>
            <a:ext cx="323215" cy="323215"/>
          </a:xfrm>
          <a:prstGeom prst="rect">
            <a:avLst/>
          </a:prstGeom>
        </p:spPr>
      </p:pic>
      <p:sp>
        <p:nvSpPr>
          <p:cNvPr id="7" name="文本框 6"/>
          <p:cNvSpPr txBox="1"/>
          <p:nvPr>
            <p:custDataLst>
              <p:tags r:id="rId8"/>
            </p:custDataLst>
          </p:nvPr>
        </p:nvSpPr>
        <p:spPr>
          <a:xfrm>
            <a:off x="7745730" y="4211955"/>
            <a:ext cx="3396615" cy="39624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b="1">
                <a:latin typeface="Times New Roman" panose="02020603050405020304" charset="0"/>
                <a:ea typeface="宋体" panose="02010600030101010101" pitchFamily="2" charset="-122"/>
                <a:cs typeface="Times New Roman" panose="02020603050405020304" charset="0"/>
              </a:rPr>
              <a:t>指导老师</a:t>
            </a:r>
            <a:r>
              <a:rPr lang="zh-CN" altLang="en-US" sz="2000" b="1">
                <a:latin typeface="Times New Roman" panose="02020603050405020304" charset="0"/>
                <a:ea typeface="Times New Roman" panose="02020603050405020304" charset="0"/>
                <a:cs typeface="Times New Roman" panose="02020603050405020304" charset="0"/>
              </a:rPr>
              <a:t>：</a:t>
            </a:r>
            <a:r>
              <a:rPr lang="zh-CN" altLang="en-US" sz="2000" b="1">
                <a:latin typeface="Times New Roman" panose="02020603050405020304" charset="0"/>
                <a:ea typeface="宋体" panose="02010600030101010101" pitchFamily="2" charset="-122"/>
                <a:cs typeface="Times New Roman" panose="02020603050405020304" charset="0"/>
              </a:rPr>
              <a:t>胡传鹏</a:t>
            </a:r>
            <a:endParaRPr lang="zh-CN" altLang="en-US" sz="2000" b="1">
              <a:latin typeface="Times New Roman" panose="02020603050405020304" charset="0"/>
              <a:ea typeface="宋体" panose="02010600030101010101" pitchFamily="2" charset="-122"/>
              <a:cs typeface="Times New Roman" panose="02020603050405020304" charset="0"/>
            </a:endParaRPr>
          </a:p>
        </p:txBody>
      </p:sp>
      <p:sp>
        <p:nvSpPr>
          <p:cNvPr id="11" name="文本框 10"/>
          <p:cNvSpPr txBox="1"/>
          <p:nvPr>
            <p:custDataLst>
              <p:tags r:id="rId9"/>
            </p:custDataLst>
          </p:nvPr>
        </p:nvSpPr>
        <p:spPr>
          <a:xfrm>
            <a:off x="5294426" y="5626251"/>
            <a:ext cx="1815034" cy="36957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a:solidFill>
                  <a:schemeClr val="tx1"/>
                </a:solidFill>
                <a:latin typeface="Times New Roman" panose="02020603050405020304" charset="0"/>
                <a:ea typeface="Times New Roman" panose="02020603050405020304" charset="0"/>
                <a:cs typeface="Times New Roman" panose="02020603050405020304" charset="0"/>
              </a:rPr>
              <a:t>Date</a:t>
            </a:r>
            <a:r>
              <a:rPr lang="zh-CN" altLang="en-US">
                <a:solidFill>
                  <a:schemeClr val="tx1"/>
                </a:solidFill>
                <a:latin typeface="Times New Roman" panose="02020603050405020304" charset="0"/>
                <a:ea typeface="Times New Roman" panose="02020603050405020304" charset="0"/>
                <a:cs typeface="Times New Roman" panose="02020603050405020304" charset="0"/>
              </a:rPr>
              <a:t>：2</a:t>
            </a:r>
            <a:r>
              <a:rPr lang="en-US" altLang="zh-CN">
                <a:solidFill>
                  <a:schemeClr val="tx1"/>
                </a:solidFill>
                <a:latin typeface="Times New Roman" panose="02020603050405020304" charset="0"/>
                <a:ea typeface="Times New Roman" panose="02020603050405020304" charset="0"/>
                <a:cs typeface="Times New Roman" panose="02020603050405020304" charset="0"/>
              </a:rPr>
              <a:t>026.1.18</a:t>
            </a:r>
            <a:endParaRPr lang="zh-CN" altLang="en-US">
              <a:latin typeface="Times New Roman" panose="02020603050405020304" charset="0"/>
              <a:ea typeface="Times New Roman" panose="02020603050405020304" charset="0"/>
              <a:cs typeface="Times New Roman" panose="02020603050405020304" charset="0"/>
            </a:endParaRPr>
          </a:p>
        </p:txBody>
      </p:sp>
      <p:pic>
        <p:nvPicPr>
          <p:cNvPr id="3" name="图片 1" descr="img_v2_3b4d54cf-2cce-4d3d-b52e-eddd298d12dg"/>
          <p:cNvPicPr>
            <a:picLocks noChangeAspect="1"/>
          </p:cNvPicPr>
          <p:nvPr/>
        </p:nvPicPr>
        <p:blipFill>
          <a:blip r:embed="rId10"/>
          <a:stretch>
            <a:fillRect/>
          </a:stretch>
        </p:blipFill>
        <p:spPr>
          <a:xfrm>
            <a:off x="8687751" y="-667142"/>
            <a:ext cx="4589135" cy="2580870"/>
          </a:xfrm>
          <a:prstGeom prst="rect">
            <a:avLst/>
          </a:prstGeom>
          <a:noFill/>
          <a:ln w="9525">
            <a:noFill/>
          </a:ln>
        </p:spPr>
      </p:pic>
      <p:pic>
        <p:nvPicPr>
          <p:cNvPr id="4" name="图片 3" descr="3b32313536353934363b4eba"/>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2796540" y="4121150"/>
            <a:ext cx="581025" cy="581025"/>
          </a:xfrm>
          <a:prstGeom prst="rect">
            <a:avLst/>
          </a:prstGeom>
        </p:spPr>
      </p:pic>
      <p:sp>
        <p:nvSpPr>
          <p:cNvPr id="8" name="文本框 7"/>
          <p:cNvSpPr txBox="1"/>
          <p:nvPr>
            <p:custDataLst>
              <p:tags r:id="rId14"/>
            </p:custDataLst>
          </p:nvPr>
        </p:nvSpPr>
        <p:spPr>
          <a:xfrm>
            <a:off x="3520440" y="4211955"/>
            <a:ext cx="2053590" cy="39624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b="1">
                <a:latin typeface="Times New Roman" panose="02020603050405020304" charset="0"/>
                <a:ea typeface="宋体" panose="02010600030101010101" pitchFamily="2" charset="-122"/>
                <a:cs typeface="Times New Roman" panose="02020603050405020304" charset="0"/>
              </a:rPr>
              <a:t>汇报人</a:t>
            </a:r>
            <a:r>
              <a:rPr lang="zh-CN" altLang="en-US" sz="2000" b="1">
                <a:latin typeface="Times New Roman" panose="02020603050405020304" charset="0"/>
                <a:ea typeface="Times New Roman" panose="02020603050405020304" charset="0"/>
                <a:cs typeface="Times New Roman" panose="02020603050405020304" charset="0"/>
              </a:rPr>
              <a:t>：</a:t>
            </a:r>
            <a:r>
              <a:rPr lang="zh-CN" altLang="en-US" sz="2000" b="1">
                <a:latin typeface="Times New Roman" panose="02020603050405020304" charset="0"/>
                <a:ea typeface="宋体" panose="02010600030101010101" pitchFamily="2" charset="-122"/>
                <a:cs typeface="Times New Roman" panose="02020603050405020304" charset="0"/>
              </a:rPr>
              <a:t>蔡振辛</a:t>
            </a:r>
            <a:endParaRPr lang="zh-CN" altLang="en-US" sz="2000" b="1">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699">
        <p159:morph option="byObject"/>
      </p:transition>
    </mc:Choice>
    <mc:Fallback>
      <p:transition spd="slow" advTm="1269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rPr>
              <a:t>基于实验设计空间的计算建模框架</a:t>
            </a:r>
            <a:endParaRPr lang="zh-CN" altLang="en-US" sz="2400" b="1">
              <a:latin typeface="Times New Roman" panose="02020603050405020304" charset="0"/>
              <a:ea typeface="宋体" panose="02010600030101010101" pitchFamily="2" charset="-122"/>
              <a:cs typeface="Times New Roman" panose="02020603050405020304" charset="0"/>
            </a:endParaRPr>
          </a:p>
        </p:txBody>
      </p:sp>
      <p:sp>
        <p:nvSpPr>
          <p:cNvPr id="15" name="文本框 14"/>
          <p:cNvSpPr txBox="1"/>
          <p:nvPr/>
        </p:nvSpPr>
        <p:spPr>
          <a:xfrm>
            <a:off x="7807960" y="1383030"/>
            <a:ext cx="4048760" cy="4092575"/>
          </a:xfrm>
          <a:prstGeom prst="rect">
            <a:avLst/>
          </a:prstGeom>
          <a:noFill/>
        </p:spPr>
        <p:txBody>
          <a:bodyPr wrap="square" rtlCol="0">
            <a:spAutoFit/>
          </a:bodyPr>
          <a:p>
            <a:r>
              <a:rPr lang="zh-CN" altLang="en-US" sz="2000"/>
              <a:t>尽管上述研究在理论方向和整体框架上具有重要突破，其</a:t>
            </a:r>
            <a:r>
              <a:rPr lang="zh-CN" altLang="en-US" sz="2000" b="1"/>
              <a:t>方法学</a:t>
            </a:r>
            <a:r>
              <a:rPr lang="zh-CN" altLang="en-US" sz="2000"/>
              <a:t>实现仍存在局限。具体而言，该研究主要依赖预设的参数化函数（如</a:t>
            </a:r>
            <a:r>
              <a:rPr lang="en-US" altLang="zh-CN" sz="2000"/>
              <a:t> Sigmoid </a:t>
            </a:r>
            <a:r>
              <a:rPr lang="zh-CN" altLang="en-US" sz="2000"/>
              <a:t>函数）来刻画实验设计变量与</a:t>
            </a:r>
            <a:r>
              <a:rPr lang="en-US" altLang="zh-CN" sz="2000"/>
              <a:t> DDM </a:t>
            </a:r>
            <a:r>
              <a:rPr lang="zh-CN" altLang="en-US" sz="2000"/>
              <a:t>参数之间的映射关系。这种做法虽然具有良好的心理可解释性，但在本质上引入了较强的</a:t>
            </a:r>
            <a:r>
              <a:rPr lang="zh-CN" altLang="en-US" sz="2000" u="sng"/>
              <a:t>函数形式假设</a:t>
            </a:r>
            <a:r>
              <a:rPr lang="zh-CN" altLang="en-US" sz="2000"/>
              <a:t>，难以充分刻画多维实验设计空间中可能存在的</a:t>
            </a:r>
            <a:r>
              <a:rPr lang="zh-CN" altLang="en-US" sz="2000" b="1"/>
              <a:t>非线性变化</a:t>
            </a:r>
            <a:r>
              <a:rPr lang="zh-CN" altLang="en-US" sz="2000"/>
              <a:t>、</a:t>
            </a:r>
            <a:r>
              <a:rPr lang="zh-CN" altLang="en-US" sz="2000" b="1"/>
              <a:t>交互效应</a:t>
            </a:r>
            <a:r>
              <a:rPr lang="zh-CN" altLang="en-US" sz="2000"/>
              <a:t>及预测</a:t>
            </a:r>
            <a:r>
              <a:rPr lang="zh-CN" altLang="en-US" sz="2000" b="1"/>
              <a:t>不确定性</a:t>
            </a:r>
            <a:r>
              <a:rPr lang="zh-CN" altLang="en-US" sz="2000"/>
              <a:t>，从而限制了模型对复杂心理过程的表达能力。</a:t>
            </a:r>
            <a:endParaRPr lang="zh-CN" altLang="en-US" sz="2000"/>
          </a:p>
        </p:txBody>
      </p:sp>
      <p:sp>
        <p:nvSpPr>
          <p:cNvPr id="19" name="文本框 18"/>
          <p:cNvSpPr txBox="1"/>
          <p:nvPr/>
        </p:nvSpPr>
        <p:spPr>
          <a:xfrm>
            <a:off x="156210" y="6106160"/>
            <a:ext cx="11903710" cy="645160"/>
          </a:xfrm>
          <a:prstGeom prst="rect">
            <a:avLst/>
          </a:prstGeom>
          <a:noFill/>
        </p:spPr>
        <p:txBody>
          <a:bodyPr wrap="square" rtlCol="0">
            <a:spAutoFit/>
          </a:bodyPr>
          <a:p>
            <a:r>
              <a:rPr lang="en-US" altLang="zh-CN"/>
              <a:t>Wen, J. H. (2025). Experimental design dimensions and space: Taking the self-matching task as an example [Master's thesis]. School of Psychology, Nanjing Normal University.</a:t>
            </a:r>
            <a:endParaRPr lang="en-US" altLang="zh-CN"/>
          </a:p>
        </p:txBody>
      </p:sp>
      <p:pic>
        <p:nvPicPr>
          <p:cNvPr id="6" name="图片 5"/>
          <p:cNvPicPr>
            <a:picLocks noChangeAspect="1"/>
          </p:cNvPicPr>
          <p:nvPr/>
        </p:nvPicPr>
        <p:blipFill>
          <a:blip r:embed="rId3"/>
          <a:stretch>
            <a:fillRect/>
          </a:stretch>
        </p:blipFill>
        <p:spPr>
          <a:xfrm>
            <a:off x="235585" y="2024380"/>
            <a:ext cx="7505065" cy="2715260"/>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8556">
        <p159:morph option="byObject"/>
      </p:transition>
    </mc:Choice>
    <mc:Fallback>
      <p:transition spd="slow" advTm="48556">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p:nvPr/>
        </p:nvPicPr>
        <p:blipFill>
          <a:blip r:embed="rId3"/>
          <a:srcRect b="5534"/>
          <a:stretch>
            <a:fillRect/>
          </a:stretch>
        </p:blipFill>
        <p:spPr>
          <a:xfrm>
            <a:off x="1971675" y="1537335"/>
            <a:ext cx="8248650" cy="4130040"/>
          </a:xfrm>
          <a:prstGeom prst="rect">
            <a:avLst/>
          </a:prstGeom>
        </p:spPr>
      </p:pic>
      <p:sp>
        <p:nvSpPr>
          <p:cNvPr id="5" name="文本框 4"/>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rPr>
              <a:t>研究问题的提出</a:t>
            </a:r>
            <a:endParaRPr lang="zh-CN" altLang="en-US" sz="2400" b="1">
              <a:latin typeface="Times New Roman" panose="02020603050405020304" charset="0"/>
              <a:ea typeface="宋体" panose="02010600030101010101" pitchFamily="2" charset="-122"/>
              <a:cs typeface="Times New Roman" panose="02020603050405020304" charset="0"/>
            </a:endParaRPr>
          </a:p>
        </p:txBody>
      </p:sp>
      <p:sp>
        <p:nvSpPr>
          <p:cNvPr id="11" name="文本框 10"/>
          <p:cNvSpPr txBox="1"/>
          <p:nvPr/>
        </p:nvSpPr>
        <p:spPr>
          <a:xfrm>
            <a:off x="4884420" y="4091940"/>
            <a:ext cx="2557780" cy="706755"/>
          </a:xfrm>
          <a:prstGeom prst="rect">
            <a:avLst/>
          </a:prstGeom>
          <a:noFill/>
        </p:spPr>
        <p:txBody>
          <a:bodyPr wrap="square" rtlCol="0">
            <a:spAutoFit/>
          </a:bodyPr>
          <a:p>
            <a:r>
              <a:rPr lang="zh-CN" altLang="en-US" sz="2000" b="1"/>
              <a:t>非线性变化</a:t>
            </a:r>
            <a:r>
              <a:rPr lang="zh-CN" altLang="en-US" sz="2000"/>
              <a:t>、</a:t>
            </a:r>
            <a:r>
              <a:rPr lang="zh-CN" altLang="en-US" sz="2000" b="1"/>
              <a:t>交互效应</a:t>
            </a:r>
            <a:r>
              <a:rPr lang="zh-CN" altLang="en-US" sz="2000"/>
              <a:t>及预测</a:t>
            </a:r>
            <a:r>
              <a:rPr lang="zh-CN" altLang="en-US" sz="2000" b="1"/>
              <a:t>不确定性</a:t>
            </a:r>
            <a:endParaRPr lang="zh-CN" altLang="en-US" sz="2000"/>
          </a:p>
        </p:txBody>
      </p:sp>
      <p:sp>
        <p:nvSpPr>
          <p:cNvPr id="14" name="文本框 13"/>
          <p:cNvSpPr txBox="1"/>
          <p:nvPr/>
        </p:nvSpPr>
        <p:spPr>
          <a:xfrm>
            <a:off x="5329555" y="1576070"/>
            <a:ext cx="1667510" cy="502285"/>
          </a:xfrm>
          <a:prstGeom prst="rect">
            <a:avLst/>
          </a:prstGeom>
          <a:noFill/>
        </p:spPr>
        <p:txBody>
          <a:bodyPr wrap="square" rtlCol="0">
            <a:noAutofit/>
          </a:bodyPr>
          <a:p>
            <a:pPr algn="ctr"/>
            <a:r>
              <a:rPr lang="zh-CN" altLang="en-US" sz="2400" b="1"/>
              <a:t>高斯过程（</a:t>
            </a:r>
            <a:r>
              <a:rPr lang="en-US" altLang="zh-CN" sz="2400" b="1"/>
              <a:t>GP</a:t>
            </a:r>
            <a:r>
              <a:rPr lang="zh-CN" altLang="en-US" sz="2400" b="1"/>
              <a:t>）</a:t>
            </a:r>
            <a:endParaRPr lang="zh-CN" altLang="en-US" sz="2400" b="1"/>
          </a:p>
        </p:txBody>
      </p:sp>
      <p:pic>
        <p:nvPicPr>
          <p:cNvPr id="8" name="图片 7"/>
          <p:cNvPicPr/>
          <p:nvPr/>
        </p:nvPicPr>
        <p:blipFill>
          <a:blip r:embed="rId4"/>
          <a:stretch>
            <a:fillRect/>
          </a:stretch>
        </p:blipFill>
        <p:spPr>
          <a:xfrm>
            <a:off x="10297795" y="910590"/>
            <a:ext cx="819150" cy="819150"/>
          </a:xfrm>
          <a:prstGeom prst="rect">
            <a:avLst/>
          </a:prstGeom>
        </p:spPr>
      </p:pic>
      <p:sp>
        <p:nvSpPr>
          <p:cNvPr id="15" name="文本框 14"/>
          <p:cNvSpPr txBox="1"/>
          <p:nvPr/>
        </p:nvSpPr>
        <p:spPr>
          <a:xfrm>
            <a:off x="9886315" y="1729740"/>
            <a:ext cx="1641475" cy="3476625"/>
          </a:xfrm>
          <a:prstGeom prst="rect">
            <a:avLst/>
          </a:prstGeom>
          <a:noFill/>
        </p:spPr>
        <p:txBody>
          <a:bodyPr wrap="square" rtlCol="0">
            <a:spAutoFit/>
          </a:bodyPr>
          <a:p>
            <a:r>
              <a:rPr lang="zh-CN" sz="2000" b="1"/>
              <a:t>如何</a:t>
            </a:r>
            <a:r>
              <a:rPr lang="zh-CN" sz="2000" b="1"/>
              <a:t>更好的回答实验设计参数是如何通过改变潜在的心理决策过程，进而影响心理现象的表现形式、稳定性与可接受性的呢？</a:t>
            </a:r>
            <a:endParaRPr lang="zh-CN" sz="2000" b="1"/>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978">
        <p159:morph option="byObject"/>
      </p:transition>
    </mc:Choice>
    <mc:Fallback>
      <p:transition spd="slow" advTm="697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rPr>
              <a:t>高斯过程的引入</a:t>
            </a:r>
            <a:endParaRPr lang="zh-CN" altLang="en-US" sz="2400" b="1">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3"/>
          <a:stretch>
            <a:fillRect/>
          </a:stretch>
        </p:blipFill>
        <p:spPr>
          <a:xfrm>
            <a:off x="612775" y="1564005"/>
            <a:ext cx="4547235" cy="2279015"/>
          </a:xfrm>
          <a:prstGeom prst="rect">
            <a:avLst/>
          </a:prstGeom>
        </p:spPr>
      </p:pic>
      <p:sp>
        <p:nvSpPr>
          <p:cNvPr id="6" name="文本框 5"/>
          <p:cNvSpPr txBox="1"/>
          <p:nvPr/>
        </p:nvSpPr>
        <p:spPr>
          <a:xfrm>
            <a:off x="5160010" y="862330"/>
            <a:ext cx="6882130" cy="5631180"/>
          </a:xfrm>
          <a:prstGeom prst="rect">
            <a:avLst/>
          </a:prstGeom>
          <a:noFill/>
        </p:spPr>
        <p:txBody>
          <a:bodyPr wrap="square" rtlCol="0">
            <a:spAutoFit/>
          </a:bodyPr>
          <a:p>
            <a:r>
              <a:rPr lang="zh-CN" altLang="en-US" b="1"/>
              <a:t>显式刻画不确定性</a:t>
            </a:r>
            <a:endParaRPr lang="zh-CN" altLang="en-US" b="1"/>
          </a:p>
          <a:p>
            <a:pPr indent="457200"/>
            <a:r>
              <a:rPr lang="zh-CN" altLang="en-US"/>
              <a:t>心理过程并非确定性函数。即使在相同</a:t>
            </a:r>
            <a:r>
              <a:rPr lang="en-US" altLang="zh-CN"/>
              <a:t> P / T / W </a:t>
            </a:r>
            <a:r>
              <a:rPr lang="zh-CN" altLang="en-US"/>
              <a:t>条件下</a:t>
            </a:r>
            <a:r>
              <a:rPr lang="en-US" altLang="zh-CN"/>
              <a:t>,</a:t>
            </a:r>
            <a:r>
              <a:rPr lang="zh-CN" altLang="en-US"/>
              <a:t>不同被试、不同试次的心理反应也存在系统性波动。</a:t>
            </a:r>
            <a:endParaRPr lang="en-US" altLang="zh-CN"/>
          </a:p>
          <a:p>
            <a:r>
              <a:rPr lang="en-US" altLang="zh-CN"/>
              <a:t>GP </a:t>
            </a:r>
            <a:r>
              <a:rPr lang="zh-CN" altLang="en-US"/>
              <a:t>不是</a:t>
            </a:r>
            <a:r>
              <a:rPr lang="en-US" altLang="zh-CN"/>
              <a:t>“</a:t>
            </a:r>
            <a:r>
              <a:rPr lang="zh-CN" altLang="en-US"/>
              <a:t>给一个点估计</a:t>
            </a:r>
            <a:r>
              <a:rPr lang="en-US" altLang="zh-CN"/>
              <a:t>”,</a:t>
            </a:r>
            <a:r>
              <a:rPr lang="zh-CN" altLang="en-US"/>
              <a:t>而是为每一个实验设计条件提供分布级预测（均值</a:t>
            </a:r>
            <a:r>
              <a:rPr lang="en-US" altLang="zh-CN"/>
              <a:t> + </a:t>
            </a:r>
            <a:r>
              <a:rPr lang="zh-CN" altLang="en-US"/>
              <a:t>方差）这使生成模型更接近真实被试数据的统计结构。</a:t>
            </a:r>
            <a:endParaRPr lang="zh-CN" altLang="en-US"/>
          </a:p>
          <a:p>
            <a:endParaRPr lang="en-US" altLang="zh-CN"/>
          </a:p>
          <a:p>
            <a:r>
              <a:rPr lang="zh-CN" altLang="en-US" b="1"/>
              <a:t>捕捉复杂非线性而不强加函数形式</a:t>
            </a:r>
            <a:endParaRPr lang="zh-CN" altLang="en-US" b="1"/>
          </a:p>
          <a:p>
            <a:pPr indent="457200"/>
            <a:r>
              <a:rPr lang="zh-CN" altLang="en-US"/>
              <a:t>在缺乏充分理论约束时</a:t>
            </a:r>
            <a:r>
              <a:rPr lang="en-US" altLang="zh-CN"/>
              <a:t>,</a:t>
            </a:r>
            <a:r>
              <a:rPr lang="zh-CN" altLang="en-US"/>
              <a:t>直接指定固定函数形式（如线性、指数）可能引入模型偏置。</a:t>
            </a:r>
            <a:r>
              <a:rPr lang="en-US" altLang="zh-CN"/>
              <a:t>GP </a:t>
            </a:r>
            <a:r>
              <a:rPr lang="zh-CN" altLang="en-US"/>
              <a:t>通过核函数在函数空间中学习映射关系</a:t>
            </a:r>
            <a:r>
              <a:rPr lang="en-US" altLang="zh-CN"/>
              <a:t>,</a:t>
            </a:r>
            <a:r>
              <a:rPr lang="zh-CN" altLang="en-US"/>
              <a:t>在保持平滑性假设的同时</a:t>
            </a:r>
            <a:r>
              <a:rPr lang="en-US" altLang="zh-CN"/>
              <a:t>,</a:t>
            </a:r>
            <a:r>
              <a:rPr lang="zh-CN" altLang="en-US"/>
              <a:t>允许复杂非线性结构自然出现。</a:t>
            </a:r>
            <a:endParaRPr lang="zh-CN" altLang="en-US"/>
          </a:p>
          <a:p>
            <a:endParaRPr lang="en-US" altLang="zh-CN"/>
          </a:p>
          <a:p>
            <a:r>
              <a:rPr lang="zh-CN" altLang="en-US" b="1"/>
              <a:t>自然建模个体差异与跨条件变异</a:t>
            </a:r>
            <a:endParaRPr lang="zh-CN" altLang="en-US" b="1"/>
          </a:p>
          <a:p>
            <a:pPr indent="457200"/>
            <a:r>
              <a:rPr lang="en-US" altLang="zh-CN"/>
              <a:t>GP </a:t>
            </a:r>
            <a:r>
              <a:rPr lang="zh-CN" altLang="en-US"/>
              <a:t>可作为</a:t>
            </a:r>
            <a:r>
              <a:rPr lang="en-US" altLang="zh-CN"/>
              <a:t> DDM </a:t>
            </a:r>
            <a:r>
              <a:rPr lang="zh-CN" altLang="en-US"/>
              <a:t>参数的上层生成过程</a:t>
            </a:r>
            <a:r>
              <a:rPr lang="en-US" altLang="zh-CN"/>
              <a:t>,</a:t>
            </a:r>
            <a:r>
              <a:rPr lang="zh-CN" altLang="en-US"/>
              <a:t>使不同被试、不同实验条件下的参数变化被视为同一潜在函数在不同位置的采样结果</a:t>
            </a:r>
            <a:r>
              <a:rPr lang="en-US" altLang="zh-CN"/>
              <a:t>,</a:t>
            </a:r>
            <a:r>
              <a:rPr lang="zh-CN" altLang="en-US"/>
              <a:t>从而避免将个体差异简单视为噪声。</a:t>
            </a:r>
            <a:endParaRPr lang="en-US" altLang="zh-CN"/>
          </a:p>
          <a:p>
            <a:endParaRPr lang="en-US" altLang="zh-CN"/>
          </a:p>
          <a:p>
            <a:r>
              <a:rPr lang="zh-CN" altLang="en-US" b="1">
                <a:sym typeface="思源宋体 CN Light" panose="02020300000000000000" pitchFamily="18" charset="-122"/>
              </a:rPr>
              <a:t>优化实验设计</a:t>
            </a:r>
            <a:endParaRPr lang="zh-CN" altLang="en-US" b="1"/>
          </a:p>
          <a:p>
            <a:pPr indent="457200"/>
            <a:r>
              <a:rPr lang="zh-CN" altLang="en-US"/>
              <a:t>由于</a:t>
            </a:r>
            <a:r>
              <a:rPr lang="en-US" altLang="zh-CN"/>
              <a:t> GP </a:t>
            </a:r>
            <a:r>
              <a:rPr lang="zh-CN" altLang="en-US"/>
              <a:t>同时提供预测均值与不确定性</a:t>
            </a:r>
            <a:r>
              <a:rPr lang="en-US" altLang="zh-CN"/>
              <a:t>,</a:t>
            </a:r>
            <a:r>
              <a:rPr lang="zh-CN" altLang="en-US"/>
              <a:t>它不仅能</a:t>
            </a:r>
            <a:r>
              <a:rPr lang="en-US" altLang="zh-CN"/>
              <a:t>“</a:t>
            </a:r>
            <a:r>
              <a:rPr lang="zh-CN" altLang="en-US"/>
              <a:t>拟合已有数据</a:t>
            </a:r>
            <a:r>
              <a:rPr lang="en-US" altLang="zh-CN"/>
              <a:t>”,</a:t>
            </a:r>
            <a:r>
              <a:rPr lang="zh-CN" altLang="en-US"/>
              <a:t>还可用于：在实验设计空间中寻找信息增益最大、效应最稳定的参数组合为未来实验设计提供可计算的理论指导。</a:t>
            </a:r>
            <a:endParaRPr lang="zh-CN" altLang="en-US"/>
          </a:p>
        </p:txBody>
      </p:sp>
      <p:sp>
        <p:nvSpPr>
          <p:cNvPr id="7" name="文本框 6"/>
          <p:cNvSpPr txBox="1"/>
          <p:nvPr/>
        </p:nvSpPr>
        <p:spPr>
          <a:xfrm>
            <a:off x="554355" y="4077335"/>
            <a:ext cx="4064000" cy="2030095"/>
          </a:xfrm>
          <a:prstGeom prst="rect">
            <a:avLst/>
          </a:prstGeom>
          <a:noFill/>
        </p:spPr>
        <p:txBody>
          <a:bodyPr wrap="square" rtlCol="0">
            <a:spAutoFit/>
          </a:bodyPr>
          <a:p>
            <a:pPr indent="457200"/>
            <a:r>
              <a:rPr lang="zh-CN" altLang="en-US">
                <a:sym typeface="+mn-ea"/>
              </a:rPr>
              <a:t>高斯过程（</a:t>
            </a:r>
            <a:r>
              <a:rPr lang="en-US" altLang="zh-CN">
                <a:sym typeface="+mn-ea"/>
              </a:rPr>
              <a:t>Gaussian Process, GP</a:t>
            </a:r>
            <a:r>
              <a:rPr lang="zh-CN" altLang="en-US">
                <a:sym typeface="+mn-ea"/>
              </a:rPr>
              <a:t>）是概率论和数理统计中随机过程（</a:t>
            </a:r>
            <a:r>
              <a:rPr lang="en-US" altLang="zh-CN">
                <a:sym typeface="+mn-ea"/>
              </a:rPr>
              <a:t>Stochastic process</a:t>
            </a:r>
            <a:r>
              <a:rPr lang="zh-CN" altLang="en-US">
                <a:sym typeface="+mn-ea"/>
              </a:rPr>
              <a:t>）的一种，是一系列服从正态分布的随机变量（</a:t>
            </a:r>
            <a:r>
              <a:rPr lang="en-US" altLang="zh-CN">
                <a:sym typeface="+mn-ea"/>
              </a:rPr>
              <a:t>random variable</a:t>
            </a:r>
            <a:r>
              <a:rPr lang="zh-CN" altLang="en-US">
                <a:sym typeface="+mn-ea"/>
              </a:rPr>
              <a:t>）在一指数集（</a:t>
            </a:r>
            <a:r>
              <a:rPr lang="en-US" altLang="zh-CN">
                <a:sym typeface="+mn-ea"/>
              </a:rPr>
              <a:t>index set</a:t>
            </a:r>
            <a:r>
              <a:rPr lang="zh-CN" altLang="en-US">
                <a:sym typeface="+mn-ea"/>
              </a:rPr>
              <a:t>）内的组合。</a:t>
            </a:r>
            <a:endParaRPr lang="zh-CN" altLang="en-US"/>
          </a:p>
          <a:p>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228">
        <p159:morph option="byObject"/>
      </p:transition>
    </mc:Choice>
    <mc:Fallback>
      <p:transition spd="slow" advTm="16228">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p:nvPr/>
        </p:nvPicPr>
        <p:blipFill>
          <a:blip r:embed="rId3"/>
          <a:srcRect t="16893" b="5873"/>
          <a:stretch>
            <a:fillRect/>
          </a:stretch>
        </p:blipFill>
        <p:spPr>
          <a:xfrm>
            <a:off x="2045018" y="838835"/>
            <a:ext cx="8101965" cy="5345430"/>
          </a:xfrm>
          <a:prstGeom prst="rect">
            <a:avLst/>
          </a:prstGeom>
        </p:spPr>
      </p:pic>
      <p:sp>
        <p:nvSpPr>
          <p:cNvPr id="6" name="文本框 5"/>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rPr>
              <a:t>研究目标</a:t>
            </a:r>
            <a:endParaRPr lang="zh-CN" altLang="en-US" sz="2400" b="1">
              <a:latin typeface="Times New Roman" panose="02020603050405020304" charset="0"/>
              <a:ea typeface="宋体" panose="02010600030101010101" pitchFamily="2" charset="-122"/>
              <a:cs typeface="Times New Roman" panose="02020603050405020304" charset="0"/>
            </a:endParaRPr>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880">
        <p159:morph option="byObject"/>
      </p:transition>
    </mc:Choice>
    <mc:Fallback>
      <p:transition spd="slow" advTm="1988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descr="C:/Users/huanglanlan/Desktop/23-秋-新媒体图库/武东林/微信图片_20231204164121.jpg微信图片_20231204164121"/>
          <p:cNvPicPr preferRelativeResize="0">
            <a:picLocks noChangeAspect="1"/>
          </p:cNvPicPr>
          <p:nvPr/>
        </p:nvPicPr>
        <p:blipFill>
          <a:blip r:embed="rId1">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02</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2"/>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5594985" y="3060065"/>
            <a:ext cx="4012565" cy="92202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5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研究一</a:t>
            </a:r>
            <a:endParaRPr lang="zh-CN" altLang="en-US" sz="5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215">
        <p159:morph option="byObject"/>
      </p:transition>
    </mc:Choice>
    <mc:Fallback>
      <p:transition spd="slow" advTm="62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21" grpId="0"/>
      <p:bldP spid="37" grpId="0"/>
      <p:bldP spid="22" grpId="0" bldLvl="0" animBg="1"/>
      <p:bldP spid="24" grpId="0" bldLvl="0" animBg="1"/>
      <p:bldP spid="28" grpId="0"/>
      <p:bldP spid="2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研究一：构建映射关系与生成模型的开发</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多参数生成式漂移扩散模型（</a:t>
            </a:r>
            <a:r>
              <a:rPr lang="en-US" altLang="zh-CN" sz="2400" b="1">
                <a:latin typeface="Times New Roman" panose="02020603050405020304" charset="0"/>
                <a:ea typeface="Times New Roman" panose="02020603050405020304" charset="0"/>
                <a:cs typeface="Times New Roman" panose="02020603050405020304" charset="0"/>
              </a:rPr>
              <a:t>DDM</a:t>
            </a:r>
            <a:r>
              <a:rPr lang="zh-CN" altLang="en-US" sz="2400" b="1">
                <a:latin typeface="Times New Roman" panose="02020603050405020304" charset="0"/>
                <a:ea typeface="Times New Roman" panose="02020603050405020304" charset="0"/>
                <a:cs typeface="Times New Roman" panose="02020603050405020304" charset="0"/>
              </a:rPr>
              <a:t>）构建方法</a:t>
            </a:r>
            <a:endParaRPr lang="zh-CN" altLang="en-US" sz="2400" b="1">
              <a:latin typeface="Times New Roman" panose="02020603050405020304" charset="0"/>
              <a:ea typeface="Times New Roman" panose="02020603050405020304" charset="0"/>
              <a:cs typeface="Times New Roman" panose="02020603050405020304" charset="0"/>
            </a:endParaRPr>
          </a:p>
        </p:txBody>
      </p:sp>
      <p:sp>
        <p:nvSpPr>
          <p:cNvPr id="7" name="文本框 6"/>
          <p:cNvSpPr txBox="1"/>
          <p:nvPr/>
        </p:nvSpPr>
        <p:spPr>
          <a:xfrm>
            <a:off x="694055" y="1350010"/>
            <a:ext cx="5849620" cy="1476375"/>
          </a:xfrm>
          <a:prstGeom prst="rect">
            <a:avLst/>
          </a:prstGeom>
          <a:noFill/>
        </p:spPr>
        <p:txBody>
          <a:bodyPr wrap="square" rtlCol="0">
            <a:spAutoFit/>
          </a:bodyPr>
          <a:p>
            <a:r>
              <a:rPr lang="en-US" altLang="zh-CN"/>
              <a:t>    </a:t>
            </a:r>
            <a:r>
              <a:rPr lang="zh-CN" altLang="en-US"/>
              <a:t>通过可操作的实验范式与精准的模型工具，解构实验设计变量（练习次数</a:t>
            </a:r>
            <a:r>
              <a:rPr lang="en-US" altLang="zh-CN"/>
              <a:t>(P)</a:t>
            </a:r>
            <a:r>
              <a:rPr lang="zh-CN" altLang="en-US"/>
              <a:t>、刺激呈现时间</a:t>
            </a:r>
            <a:r>
              <a:rPr lang="en-US" altLang="zh-CN"/>
              <a:t>(</a:t>
            </a:r>
            <a:r>
              <a:rPr lang="en-US" altLang="zh-CN"/>
              <a:t>T)</a:t>
            </a:r>
            <a:r>
              <a:rPr lang="zh-CN" altLang="en-US"/>
              <a:t>、反应窗口</a:t>
            </a:r>
            <a:r>
              <a:rPr lang="en-US" altLang="zh-CN"/>
              <a:t>(W)</a:t>
            </a:r>
            <a:r>
              <a:rPr lang="zh-CN" altLang="en-US"/>
              <a:t>）对</a:t>
            </a:r>
            <a:r>
              <a:rPr lang="en-US" altLang="zh-CN"/>
              <a:t> SPE </a:t>
            </a:r>
            <a:r>
              <a:rPr lang="zh-CN" altLang="en-US"/>
              <a:t>所依赖心理决策过程的影响，验证</a:t>
            </a:r>
            <a:r>
              <a:rPr lang="en-US" altLang="zh-CN"/>
              <a:t>‘</a:t>
            </a:r>
            <a:r>
              <a:rPr lang="zh-CN" altLang="en-US"/>
              <a:t>实验设计参数通过改变心理成分进而调控效应表现</a:t>
            </a:r>
            <a:r>
              <a:rPr lang="en-US" altLang="zh-CN"/>
              <a:t>’</a:t>
            </a:r>
            <a:r>
              <a:rPr lang="zh-CN" altLang="en-US"/>
              <a:t>的核心假设，并最终找到最利于观测稳定</a:t>
            </a:r>
            <a:r>
              <a:rPr lang="en-US" altLang="zh-CN"/>
              <a:t> SPE </a:t>
            </a:r>
            <a:r>
              <a:rPr lang="zh-CN" altLang="en-US"/>
              <a:t>的参数组合。</a:t>
            </a:r>
            <a:endParaRPr lang="zh-CN" altLang="en-US"/>
          </a:p>
        </p:txBody>
      </p:sp>
      <p:grpSp>
        <p:nvGrpSpPr>
          <p:cNvPr id="8" name="组合 7"/>
          <p:cNvGrpSpPr/>
          <p:nvPr/>
        </p:nvGrpSpPr>
        <p:grpSpPr>
          <a:xfrm>
            <a:off x="1774825" y="3110230"/>
            <a:ext cx="8754110" cy="3230880"/>
            <a:chOff x="4489" y="4898"/>
            <a:chExt cx="13786" cy="5088"/>
          </a:xfrm>
        </p:grpSpPr>
        <p:pic>
          <p:nvPicPr>
            <p:cNvPr id="81" name="图片 80"/>
            <p:cNvPicPr>
              <a:picLocks noChangeAspect="1"/>
            </p:cNvPicPr>
            <p:nvPr/>
          </p:nvPicPr>
          <p:blipFill>
            <a:blip r:embed="rId3"/>
            <a:srcRect l="33735" t="51680" r="32916"/>
            <a:stretch>
              <a:fillRect/>
            </a:stretch>
          </p:blipFill>
          <p:spPr>
            <a:xfrm>
              <a:off x="4500" y="5910"/>
              <a:ext cx="4342" cy="948"/>
            </a:xfrm>
            <a:prstGeom prst="rect">
              <a:avLst/>
            </a:prstGeom>
          </p:spPr>
        </p:pic>
        <p:pic>
          <p:nvPicPr>
            <p:cNvPr id="82" name="图片 81"/>
            <p:cNvPicPr/>
            <p:nvPr/>
          </p:nvPicPr>
          <p:blipFill>
            <a:blip r:embed="rId4"/>
            <a:stretch>
              <a:fillRect/>
            </a:stretch>
          </p:blipFill>
          <p:spPr>
            <a:xfrm>
              <a:off x="4500" y="6858"/>
              <a:ext cx="3625" cy="853"/>
            </a:xfrm>
            <a:prstGeom prst="rect">
              <a:avLst/>
            </a:prstGeom>
          </p:spPr>
        </p:pic>
        <p:pic>
          <p:nvPicPr>
            <p:cNvPr id="83" name="图片 82"/>
            <p:cNvPicPr/>
            <p:nvPr/>
          </p:nvPicPr>
          <p:blipFill>
            <a:blip r:embed="rId5"/>
            <a:stretch>
              <a:fillRect/>
            </a:stretch>
          </p:blipFill>
          <p:spPr>
            <a:xfrm>
              <a:off x="9291" y="4965"/>
              <a:ext cx="2336" cy="692"/>
            </a:xfrm>
            <a:prstGeom prst="rect">
              <a:avLst/>
            </a:prstGeom>
          </p:spPr>
        </p:pic>
        <p:pic>
          <p:nvPicPr>
            <p:cNvPr id="84" name="图片 83"/>
            <p:cNvPicPr/>
            <p:nvPr/>
          </p:nvPicPr>
          <p:blipFill>
            <a:blip r:embed="rId6"/>
            <a:stretch>
              <a:fillRect/>
            </a:stretch>
          </p:blipFill>
          <p:spPr>
            <a:xfrm>
              <a:off x="4489" y="7803"/>
              <a:ext cx="3480" cy="850"/>
            </a:xfrm>
            <a:prstGeom prst="rect">
              <a:avLst/>
            </a:prstGeom>
          </p:spPr>
        </p:pic>
        <p:pic>
          <p:nvPicPr>
            <p:cNvPr id="85" name="图片 84"/>
            <p:cNvPicPr>
              <a:picLocks noChangeAspect="1"/>
            </p:cNvPicPr>
            <p:nvPr/>
          </p:nvPicPr>
          <p:blipFill>
            <a:blip r:embed="rId3"/>
            <a:srcRect l="38038" t="1120" r="32916" b="48000"/>
            <a:stretch>
              <a:fillRect/>
            </a:stretch>
          </p:blipFill>
          <p:spPr>
            <a:xfrm>
              <a:off x="4489" y="5060"/>
              <a:ext cx="3581" cy="948"/>
            </a:xfrm>
            <a:prstGeom prst="rect">
              <a:avLst/>
            </a:prstGeom>
          </p:spPr>
        </p:pic>
        <p:grpSp>
          <p:nvGrpSpPr>
            <p:cNvPr id="90" name="组合 89"/>
            <p:cNvGrpSpPr/>
            <p:nvPr/>
          </p:nvGrpSpPr>
          <p:grpSpPr>
            <a:xfrm>
              <a:off x="8510" y="6369"/>
              <a:ext cx="5454" cy="2515"/>
              <a:chOff x="2249" y="6137"/>
              <a:chExt cx="3245" cy="1606"/>
            </a:xfrm>
          </p:grpSpPr>
          <p:cxnSp>
            <p:nvCxnSpPr>
              <p:cNvPr id="91" name="直接连接符 90"/>
              <p:cNvCxnSpPr/>
              <p:nvPr/>
            </p:nvCxnSpPr>
            <p:spPr>
              <a:xfrm>
                <a:off x="2745" y="6355"/>
                <a:ext cx="2320" cy="0"/>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3" name="直接连接符 92"/>
              <p:cNvCxnSpPr/>
              <p:nvPr/>
            </p:nvCxnSpPr>
            <p:spPr>
              <a:xfrm>
                <a:off x="2759" y="6343"/>
                <a:ext cx="0" cy="1400"/>
              </a:xfrm>
              <a:prstGeom prst="line">
                <a:avLst/>
              </a:prstGeom>
            </p:spPr>
            <p:style>
              <a:lnRef idx="2">
                <a:schemeClr val="accent1"/>
              </a:lnRef>
              <a:fillRef idx="0">
                <a:srgbClr val="FFFFFF"/>
              </a:fillRef>
              <a:effectRef idx="0">
                <a:srgbClr val="FFFFFF"/>
              </a:effectRef>
              <a:fontRef idx="minor">
                <a:schemeClr val="tx1"/>
              </a:fontRef>
            </p:style>
          </p:cxnSp>
          <p:cxnSp>
            <p:nvCxnSpPr>
              <p:cNvPr id="94" name="直接连接符 93"/>
              <p:cNvCxnSpPr/>
              <p:nvPr/>
            </p:nvCxnSpPr>
            <p:spPr>
              <a:xfrm>
                <a:off x="2759" y="7735"/>
                <a:ext cx="2320" cy="0"/>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5" name="直接连接符 94"/>
              <p:cNvCxnSpPr/>
              <p:nvPr/>
            </p:nvCxnSpPr>
            <p:spPr>
              <a:xfrm>
                <a:off x="2759" y="6343"/>
                <a:ext cx="0" cy="1400"/>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01" name="直接连接符 100"/>
              <p:cNvCxnSpPr/>
              <p:nvPr/>
            </p:nvCxnSpPr>
            <p:spPr>
              <a:xfrm>
                <a:off x="2745" y="7045"/>
                <a:ext cx="2320" cy="0"/>
              </a:xfrm>
              <a:prstGeom prst="line">
                <a:avLst/>
              </a:prstGeom>
              <a:ln w="12700" cmpd="sng">
                <a:solidFill>
                  <a:schemeClr val="tx1"/>
                </a:solidFill>
                <a:prstDash val="sysDot"/>
              </a:ln>
            </p:spPr>
            <p:style>
              <a:lnRef idx="2">
                <a:schemeClr val="accent1"/>
              </a:lnRef>
              <a:fillRef idx="0">
                <a:srgbClr val="FFFFFF"/>
              </a:fillRef>
              <a:effectRef idx="0">
                <a:srgbClr val="FFFFFF"/>
              </a:effectRef>
              <a:fontRef idx="minor">
                <a:schemeClr val="tx1"/>
              </a:fontRef>
            </p:style>
          </p:cxnSp>
          <p:cxnSp>
            <p:nvCxnSpPr>
              <p:cNvPr id="103" name="直接箭头连接符 102"/>
              <p:cNvCxnSpPr/>
              <p:nvPr/>
            </p:nvCxnSpPr>
            <p:spPr>
              <a:xfrm flipV="1">
                <a:off x="2799" y="6390"/>
                <a:ext cx="805" cy="6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04" name="文本框 103"/>
              <p:cNvSpPr txBox="1"/>
              <p:nvPr/>
            </p:nvSpPr>
            <p:spPr>
              <a:xfrm>
                <a:off x="3605" y="6390"/>
                <a:ext cx="415" cy="370"/>
              </a:xfrm>
              <a:prstGeom prst="rect">
                <a:avLst/>
              </a:prstGeom>
              <a:noFill/>
            </p:spPr>
            <p:txBody>
              <a:bodyPr wrap="square" rtlCol="0">
                <a:spAutoFit/>
              </a:bodyPr>
              <a:p>
                <a:r>
                  <a:rPr lang="en-US" altLang="zh-CN"/>
                  <a:t>v</a:t>
                </a:r>
                <a:endParaRPr lang="en-US" altLang="zh-CN"/>
              </a:p>
            </p:txBody>
          </p:sp>
          <p:sp>
            <p:nvSpPr>
              <p:cNvPr id="107" name="文本框 106"/>
              <p:cNvSpPr txBox="1"/>
              <p:nvPr/>
            </p:nvSpPr>
            <p:spPr>
              <a:xfrm>
                <a:off x="2249" y="6877"/>
                <a:ext cx="258" cy="370"/>
              </a:xfrm>
              <a:prstGeom prst="rect">
                <a:avLst/>
              </a:prstGeom>
              <a:noFill/>
            </p:spPr>
            <p:txBody>
              <a:bodyPr wrap="square" rtlCol="0">
                <a:noAutofit/>
              </a:bodyPr>
              <a:p>
                <a:r>
                  <a:rPr lang="en-US" altLang="zh-CN"/>
                  <a:t>z</a:t>
                </a:r>
                <a:endParaRPr lang="en-US" altLang="zh-CN"/>
              </a:p>
            </p:txBody>
          </p:sp>
          <p:sp>
            <p:nvSpPr>
              <p:cNvPr id="108" name="文本框 107"/>
              <p:cNvSpPr txBox="1"/>
              <p:nvPr/>
            </p:nvSpPr>
            <p:spPr>
              <a:xfrm>
                <a:off x="5079" y="6137"/>
                <a:ext cx="415" cy="370"/>
              </a:xfrm>
              <a:prstGeom prst="rect">
                <a:avLst/>
              </a:prstGeom>
              <a:noFill/>
            </p:spPr>
            <p:txBody>
              <a:bodyPr wrap="square" rtlCol="0">
                <a:spAutoFit/>
              </a:bodyPr>
              <a:p>
                <a:r>
                  <a:rPr lang="en-US" altLang="zh-CN"/>
                  <a:t>a</a:t>
                </a:r>
                <a:endParaRPr lang="en-US" altLang="zh-CN"/>
              </a:p>
            </p:txBody>
          </p:sp>
        </p:grpSp>
        <p:pic>
          <p:nvPicPr>
            <p:cNvPr id="109" name="图片 108"/>
            <p:cNvPicPr/>
            <p:nvPr/>
          </p:nvPicPr>
          <p:blipFill>
            <a:blip r:embed="rId7"/>
            <a:stretch>
              <a:fillRect/>
            </a:stretch>
          </p:blipFill>
          <p:spPr>
            <a:xfrm>
              <a:off x="13759" y="4898"/>
              <a:ext cx="2997" cy="5088"/>
            </a:xfrm>
            <a:prstGeom prst="rect">
              <a:avLst/>
            </a:prstGeom>
          </p:spPr>
        </p:pic>
        <p:pic>
          <p:nvPicPr>
            <p:cNvPr id="11" name="图片 10"/>
            <p:cNvPicPr/>
            <p:nvPr/>
          </p:nvPicPr>
          <p:blipFill>
            <a:blip r:embed="rId8"/>
            <a:stretch>
              <a:fillRect/>
            </a:stretch>
          </p:blipFill>
          <p:spPr>
            <a:xfrm>
              <a:off x="16919" y="6139"/>
              <a:ext cx="1356" cy="1432"/>
            </a:xfrm>
            <a:prstGeom prst="rect">
              <a:avLst/>
            </a:prstGeom>
          </p:spPr>
        </p:pic>
        <p:pic>
          <p:nvPicPr>
            <p:cNvPr id="19" name="图片 18"/>
            <p:cNvPicPr/>
            <p:nvPr/>
          </p:nvPicPr>
          <p:blipFill>
            <a:blip r:embed="rId9"/>
            <a:stretch>
              <a:fillRect/>
            </a:stretch>
          </p:blipFill>
          <p:spPr>
            <a:xfrm>
              <a:off x="16963" y="7416"/>
              <a:ext cx="1312" cy="1386"/>
            </a:xfrm>
            <a:prstGeom prst="rect">
              <a:avLst/>
            </a:prstGeom>
          </p:spPr>
        </p:pic>
        <p:pic>
          <p:nvPicPr>
            <p:cNvPr id="22" name="图片 21"/>
            <p:cNvPicPr/>
            <p:nvPr/>
          </p:nvPicPr>
          <p:blipFill>
            <a:blip r:embed="rId10"/>
            <a:stretch>
              <a:fillRect/>
            </a:stretch>
          </p:blipFill>
          <p:spPr>
            <a:xfrm>
              <a:off x="9291" y="5660"/>
              <a:ext cx="3976" cy="672"/>
            </a:xfrm>
            <a:prstGeom prst="rect">
              <a:avLst/>
            </a:prstGeom>
          </p:spPr>
        </p:pic>
      </p:grpSp>
      <p:pic>
        <p:nvPicPr>
          <p:cNvPr id="6" name="图片 5"/>
          <p:cNvPicPr>
            <a:picLocks noChangeAspect="1"/>
          </p:cNvPicPr>
          <p:nvPr/>
        </p:nvPicPr>
        <p:blipFill>
          <a:blip r:embed="rId11"/>
          <a:stretch>
            <a:fillRect/>
          </a:stretch>
        </p:blipFill>
        <p:spPr>
          <a:xfrm>
            <a:off x="7840980" y="892810"/>
            <a:ext cx="3352800" cy="2076450"/>
          </a:xfrm>
          <a:prstGeom prst="rect">
            <a:avLst/>
          </a:prstGeom>
        </p:spPr>
      </p:pic>
      <p:sp>
        <p:nvSpPr>
          <p:cNvPr id="9" name="文本框 8"/>
          <p:cNvSpPr txBox="1"/>
          <p:nvPr/>
        </p:nvSpPr>
        <p:spPr>
          <a:xfrm>
            <a:off x="10528935" y="4168775"/>
            <a:ext cx="4064000" cy="368300"/>
          </a:xfrm>
          <a:prstGeom prst="rect">
            <a:avLst/>
          </a:prstGeom>
          <a:noFill/>
        </p:spPr>
        <p:txBody>
          <a:bodyPr wrap="square" rtlCol="0">
            <a:spAutoFit/>
          </a:bodyPr>
          <a:p>
            <a:r>
              <a:rPr lang="zh-CN" altLang="en-US"/>
              <a:t>正确率</a:t>
            </a:r>
            <a:endParaRPr lang="zh-CN" altLang="en-US"/>
          </a:p>
        </p:txBody>
      </p:sp>
      <p:sp>
        <p:nvSpPr>
          <p:cNvPr id="13" name="文本框 12"/>
          <p:cNvSpPr txBox="1"/>
          <p:nvPr/>
        </p:nvSpPr>
        <p:spPr>
          <a:xfrm>
            <a:off x="10528935" y="5040630"/>
            <a:ext cx="4064000" cy="368300"/>
          </a:xfrm>
          <a:prstGeom prst="rect">
            <a:avLst/>
          </a:prstGeom>
          <a:noFill/>
        </p:spPr>
        <p:txBody>
          <a:bodyPr wrap="square" rtlCol="0">
            <a:spAutoFit/>
          </a:bodyPr>
          <a:p>
            <a:r>
              <a:rPr lang="zh-CN" altLang="en-US"/>
              <a:t>反应时</a:t>
            </a:r>
            <a:endParaRPr lang="zh-CN" altLang="en-US"/>
          </a:p>
        </p:txBody>
      </p:sp>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112">
        <p159:morph option="byObject"/>
      </p:transition>
    </mc:Choice>
    <mc:Fallback>
      <p:transition spd="slow" advTm="241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研究一：构建映射关系与生成模型的开发</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多参数生成式漂移扩散模型（</a:t>
            </a:r>
            <a:r>
              <a:rPr lang="en-US" altLang="zh-CN" sz="2400" b="1">
                <a:latin typeface="Times New Roman" panose="02020603050405020304" charset="0"/>
                <a:ea typeface="Times New Roman" panose="02020603050405020304" charset="0"/>
                <a:cs typeface="Times New Roman" panose="02020603050405020304" charset="0"/>
              </a:rPr>
              <a:t>DDM</a:t>
            </a:r>
            <a:r>
              <a:rPr lang="zh-CN" altLang="en-US" sz="2400" b="1">
                <a:latin typeface="Times New Roman" panose="02020603050405020304" charset="0"/>
                <a:ea typeface="Times New Roman" panose="02020603050405020304" charset="0"/>
                <a:cs typeface="Times New Roman" panose="02020603050405020304" charset="0"/>
              </a:rPr>
              <a:t>）构建方法</a:t>
            </a:r>
            <a:endParaRPr lang="zh-CN" altLang="en-US" sz="2400" b="1">
              <a:latin typeface="Times New Roman" panose="02020603050405020304" charset="0"/>
              <a:ea typeface="Times New Roman" panose="02020603050405020304" charset="0"/>
              <a:cs typeface="Times New Roman" panose="02020603050405020304" charset="0"/>
            </a:endParaRPr>
          </a:p>
        </p:txBody>
      </p:sp>
      <p:sp>
        <p:nvSpPr>
          <p:cNvPr id="7" name="文本框 6"/>
          <p:cNvSpPr txBox="1"/>
          <p:nvPr/>
        </p:nvSpPr>
        <p:spPr>
          <a:xfrm>
            <a:off x="694055" y="1350010"/>
            <a:ext cx="5849620" cy="5354320"/>
          </a:xfrm>
          <a:prstGeom prst="rect">
            <a:avLst/>
          </a:prstGeom>
          <a:noFill/>
        </p:spPr>
        <p:txBody>
          <a:bodyPr wrap="square" rtlCol="0">
            <a:spAutoFit/>
          </a:bodyPr>
          <a:p>
            <a:r>
              <a:rPr lang="zh-CN" altLang="en-US"/>
              <a:t>（一）基线生成模型：</a:t>
            </a:r>
            <a:r>
              <a:rPr lang="en-US" altLang="zh-CN"/>
              <a:t>Sigmoid </a:t>
            </a:r>
            <a:r>
              <a:rPr lang="zh-CN" altLang="en-US"/>
              <a:t>函数</a:t>
            </a:r>
            <a:r>
              <a:rPr lang="en-US" altLang="zh-CN"/>
              <a:t> + </a:t>
            </a:r>
            <a:r>
              <a:rPr lang="zh-CN" altLang="en-US"/>
              <a:t>标准</a:t>
            </a:r>
            <a:r>
              <a:rPr lang="en-US" altLang="zh-CN"/>
              <a:t> DDM</a:t>
            </a:r>
            <a:endParaRPr lang="en-US" altLang="zh-CN"/>
          </a:p>
          <a:p>
            <a:pPr indent="457200"/>
            <a:r>
              <a:rPr lang="zh-CN" altLang="en-US"/>
              <a:t>结合</a:t>
            </a:r>
            <a:r>
              <a:rPr lang="en-US" altLang="zh-CN"/>
              <a:t> Sigmoid </a:t>
            </a:r>
            <a:r>
              <a:rPr lang="zh-CN" altLang="en-US"/>
              <a:t>函数刻画实验设计参数与</a:t>
            </a:r>
            <a:r>
              <a:rPr lang="en-US" altLang="zh-CN"/>
              <a:t> DDM </a:t>
            </a:r>
            <a:r>
              <a:rPr lang="zh-CN" altLang="en-US"/>
              <a:t>核心参数（信息积累速度</a:t>
            </a:r>
            <a:r>
              <a:rPr lang="en-US" altLang="zh-CN"/>
              <a:t> v</a:t>
            </a:r>
            <a:r>
              <a:rPr lang="zh-CN" altLang="en-US"/>
              <a:t>、决策阈值</a:t>
            </a:r>
            <a:r>
              <a:rPr lang="en-US" altLang="zh-CN"/>
              <a:t> a</a:t>
            </a:r>
            <a:r>
              <a:rPr lang="zh-CN" altLang="en-US"/>
              <a:t>、非决策加工时间</a:t>
            </a:r>
            <a:r>
              <a:rPr lang="en-US" altLang="zh-CN"/>
              <a:t> t0​</a:t>
            </a:r>
            <a:r>
              <a:rPr lang="zh-CN" altLang="en-US"/>
              <a:t>、起点偏置</a:t>
            </a:r>
            <a:r>
              <a:rPr lang="en-US" altLang="zh-CN"/>
              <a:t> z</a:t>
            </a:r>
            <a:r>
              <a:rPr lang="zh-CN" altLang="en-US"/>
              <a:t>）的非线性关联，作为后续模型对比的理论基准。</a:t>
            </a:r>
            <a:endParaRPr lang="zh-CN" altLang="en-US"/>
          </a:p>
          <a:p>
            <a:endParaRPr lang="zh-CN" altLang="en-US"/>
          </a:p>
          <a:p>
            <a:r>
              <a:rPr lang="zh-CN" altLang="en-US"/>
              <a:t>（二）进阶生成模型：</a:t>
            </a:r>
            <a:r>
              <a:rPr lang="en-US" altLang="zh-CN"/>
              <a:t>Sigmoid + Gaussian Process</a:t>
            </a:r>
            <a:r>
              <a:rPr lang="zh-CN" altLang="en-US"/>
              <a:t>（</a:t>
            </a:r>
            <a:r>
              <a:rPr lang="en-US" altLang="zh-CN"/>
              <a:t>GP</a:t>
            </a:r>
            <a:r>
              <a:rPr lang="zh-CN" altLang="en-US"/>
              <a:t>）</a:t>
            </a:r>
            <a:endParaRPr lang="zh-CN" altLang="en-US"/>
          </a:p>
          <a:p>
            <a:pPr indent="457200"/>
            <a:r>
              <a:rPr lang="zh-CN" altLang="en-US"/>
              <a:t>模型包含两种建模形式：</a:t>
            </a:r>
            <a:endParaRPr lang="zh-CN" altLang="en-US"/>
          </a:p>
          <a:p>
            <a:pPr indent="457200"/>
            <a:r>
              <a:rPr lang="zh-CN" altLang="en-US"/>
              <a:t>①以</a:t>
            </a:r>
            <a:r>
              <a:rPr lang="en-US" altLang="zh-CN"/>
              <a:t> Sigmoid </a:t>
            </a:r>
            <a:r>
              <a:rPr lang="zh-CN" altLang="en-US"/>
              <a:t>函数为先验，由</a:t>
            </a:r>
            <a:r>
              <a:rPr lang="en-US" altLang="zh-CN"/>
              <a:t> GP </a:t>
            </a:r>
            <a:r>
              <a:rPr lang="zh-CN" altLang="en-US"/>
              <a:t>学习并替代其非线性映射关系；</a:t>
            </a:r>
            <a:endParaRPr lang="zh-CN" altLang="en-US"/>
          </a:p>
          <a:p>
            <a:pPr indent="457200"/>
            <a:r>
              <a:rPr lang="zh-CN" altLang="en-US"/>
              <a:t>②以</a:t>
            </a:r>
            <a:r>
              <a:rPr lang="en-US" altLang="zh-CN"/>
              <a:t> Sigmoid </a:t>
            </a:r>
            <a:r>
              <a:rPr lang="zh-CN" altLang="en-US"/>
              <a:t>函数主导核心关联，由</a:t>
            </a:r>
            <a:r>
              <a:rPr lang="en-US" altLang="zh-CN"/>
              <a:t> GP </a:t>
            </a:r>
            <a:r>
              <a:rPr lang="zh-CN" altLang="en-US"/>
              <a:t>捕捉模型残差与个体差异。</a:t>
            </a:r>
            <a:endParaRPr lang="zh-CN" altLang="en-US"/>
          </a:p>
          <a:p>
            <a:pPr indent="457200"/>
            <a:r>
              <a:rPr lang="zh-CN" altLang="en-US"/>
              <a:t>该类模型旨在刻画心理过程的非线性、不确定性与个体异质性。</a:t>
            </a:r>
            <a:endParaRPr lang="zh-CN" altLang="en-US"/>
          </a:p>
          <a:p>
            <a:endParaRPr lang="zh-CN" altLang="en-US"/>
          </a:p>
          <a:p>
            <a:r>
              <a:rPr lang="zh-CN" altLang="en-US"/>
              <a:t>（三）情境化生成模型：基于</a:t>
            </a:r>
            <a:r>
              <a:rPr lang="en-US" altLang="zh-CN"/>
              <a:t> HDDM </a:t>
            </a:r>
            <a:r>
              <a:rPr lang="zh-CN" altLang="en-US"/>
              <a:t>的条件化参数建模</a:t>
            </a:r>
            <a:endParaRPr lang="zh-CN" altLang="en-US"/>
          </a:p>
          <a:p>
            <a:pPr indent="457200"/>
            <a:r>
              <a:rPr lang="zh-CN" altLang="en-US"/>
              <a:t>使用</a:t>
            </a:r>
            <a:r>
              <a:rPr lang="en-US" altLang="zh-CN"/>
              <a:t>Stim Coding</a:t>
            </a:r>
            <a:r>
              <a:rPr lang="zh-CN" altLang="en-US"/>
              <a:t>将</a:t>
            </a:r>
            <a:r>
              <a:rPr lang="en-US" altLang="zh-CN"/>
              <a:t> Matching/Nonmatching </a:t>
            </a:r>
            <a:r>
              <a:rPr lang="zh-CN" altLang="en-US"/>
              <a:t>实验条件直接纳入</a:t>
            </a:r>
            <a:r>
              <a:rPr lang="en-US" altLang="zh-CN"/>
              <a:t> DDM </a:t>
            </a:r>
            <a:r>
              <a:rPr lang="zh-CN" altLang="en-US"/>
              <a:t>参数层面的生成建模，使模型更贴近真实实验情境，提升对</a:t>
            </a:r>
            <a:r>
              <a:rPr lang="en-US" altLang="zh-CN"/>
              <a:t> SPE </a:t>
            </a:r>
            <a:r>
              <a:rPr lang="zh-CN" altLang="en-US"/>
              <a:t>效应心理机制的解释力。</a:t>
            </a:r>
            <a:endParaRPr lang="zh-CN" altLang="en-US"/>
          </a:p>
        </p:txBody>
      </p:sp>
      <p:pic>
        <p:nvPicPr>
          <p:cNvPr id="8" name="图片 7"/>
          <p:cNvPicPr/>
          <p:nvPr/>
        </p:nvPicPr>
        <p:blipFill>
          <a:blip r:embed="rId3"/>
          <a:srcRect l="28981" r="33977"/>
          <a:stretch>
            <a:fillRect/>
          </a:stretch>
        </p:blipFill>
        <p:spPr>
          <a:xfrm rot="10800000">
            <a:off x="7842250" y="1536700"/>
            <a:ext cx="3175000" cy="4434840"/>
          </a:xfrm>
          <a:prstGeom prst="rect">
            <a:avLst/>
          </a:prstGeom>
        </p:spPr>
      </p:pic>
      <p:sp>
        <p:nvSpPr>
          <p:cNvPr id="6" name="文本框 5"/>
          <p:cNvSpPr txBox="1"/>
          <p:nvPr/>
        </p:nvSpPr>
        <p:spPr>
          <a:xfrm>
            <a:off x="6614160" y="2282190"/>
            <a:ext cx="1672590" cy="874395"/>
          </a:xfrm>
          <a:prstGeom prst="rect">
            <a:avLst/>
          </a:prstGeom>
          <a:noFill/>
        </p:spPr>
        <p:txBody>
          <a:bodyPr wrap="square" rtlCol="0">
            <a:noAutofit/>
          </a:bodyPr>
          <a:p>
            <a:r>
              <a:rPr lang="zh-CN" altLang="en-US"/>
              <a:t>基线生成模型</a:t>
            </a:r>
            <a:r>
              <a:rPr lang="en-US" altLang="zh-CN" sz="1400">
                <a:sym typeface="+mn-ea"/>
              </a:rPr>
              <a:t>Sigmoid </a:t>
            </a:r>
            <a:r>
              <a:rPr lang="zh-CN" altLang="en-US" sz="1400">
                <a:sym typeface="+mn-ea"/>
              </a:rPr>
              <a:t>函数</a:t>
            </a:r>
            <a:r>
              <a:rPr lang="en-US" altLang="zh-CN" sz="1400">
                <a:sym typeface="+mn-ea"/>
              </a:rPr>
              <a:t> + </a:t>
            </a:r>
            <a:r>
              <a:rPr lang="zh-CN" altLang="en-US" sz="1400">
                <a:sym typeface="+mn-ea"/>
              </a:rPr>
              <a:t>标准</a:t>
            </a:r>
            <a:r>
              <a:rPr lang="en-US" altLang="zh-CN" sz="1400">
                <a:sym typeface="+mn-ea"/>
              </a:rPr>
              <a:t> DDM</a:t>
            </a:r>
            <a:endParaRPr lang="zh-CN" altLang="en-US"/>
          </a:p>
          <a:p>
            <a:endParaRPr lang="zh-CN" altLang="en-US"/>
          </a:p>
        </p:txBody>
      </p:sp>
      <p:sp>
        <p:nvSpPr>
          <p:cNvPr id="9" name="文本框 8"/>
          <p:cNvSpPr txBox="1"/>
          <p:nvPr/>
        </p:nvSpPr>
        <p:spPr>
          <a:xfrm>
            <a:off x="10645140" y="3156585"/>
            <a:ext cx="1672590" cy="874395"/>
          </a:xfrm>
          <a:prstGeom prst="rect">
            <a:avLst/>
          </a:prstGeom>
          <a:noFill/>
        </p:spPr>
        <p:txBody>
          <a:bodyPr wrap="square" rtlCol="0">
            <a:noAutofit/>
          </a:bodyPr>
          <a:p>
            <a:r>
              <a:rPr lang="zh-CN" altLang="en-US">
                <a:sym typeface="+mn-ea"/>
              </a:rPr>
              <a:t>进阶</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endParaRPr lang="zh-CN" altLang="en-US"/>
          </a:p>
          <a:p>
            <a:endParaRPr lang="zh-CN" altLang="en-US"/>
          </a:p>
        </p:txBody>
      </p:sp>
      <p:sp>
        <p:nvSpPr>
          <p:cNvPr id="11" name="文本框 10"/>
          <p:cNvSpPr txBox="1"/>
          <p:nvPr/>
        </p:nvSpPr>
        <p:spPr>
          <a:xfrm>
            <a:off x="6939915" y="4041775"/>
            <a:ext cx="1844040" cy="897255"/>
          </a:xfrm>
          <a:prstGeom prst="rect">
            <a:avLst/>
          </a:prstGeom>
          <a:noFill/>
        </p:spPr>
        <p:txBody>
          <a:bodyPr wrap="square" rtlCol="0">
            <a:noAutofit/>
          </a:bodyPr>
          <a:p>
            <a:r>
              <a:rPr lang="zh-CN" altLang="en-US">
                <a:sym typeface="+mn-ea"/>
              </a:rPr>
              <a:t>情境化</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r>
              <a:rPr lang="en-US" altLang="zh-CN" sz="1400">
                <a:sym typeface="+mn-ea"/>
              </a:rPr>
              <a:t>+Stim Coding</a:t>
            </a:r>
            <a:endParaRPr lang="zh-CN" altLang="en-US"/>
          </a:p>
          <a:p>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283">
        <p159:morph option="byObject"/>
      </p:transition>
    </mc:Choice>
    <mc:Fallback>
      <p:transition spd="slow" advTm="10283">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研究一：构建映射关系与生成模型的开发</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多参数生成式漂移扩散模型（</a:t>
            </a:r>
            <a:r>
              <a:rPr lang="en-US" altLang="zh-CN" sz="2400" b="1">
                <a:latin typeface="Times New Roman" panose="02020603050405020304" charset="0"/>
                <a:ea typeface="Times New Roman" panose="02020603050405020304" charset="0"/>
                <a:cs typeface="Times New Roman" panose="02020603050405020304" charset="0"/>
              </a:rPr>
              <a:t>DDM</a:t>
            </a:r>
            <a:r>
              <a:rPr lang="zh-CN" altLang="en-US" sz="2400" b="1">
                <a:latin typeface="Times New Roman" panose="02020603050405020304" charset="0"/>
                <a:ea typeface="Times New Roman" panose="02020603050405020304" charset="0"/>
                <a:cs typeface="Times New Roman" panose="02020603050405020304" charset="0"/>
              </a:rPr>
              <a:t>）构建方法</a:t>
            </a:r>
            <a:endParaRPr lang="zh-CN" altLang="en-US" sz="2400" b="1">
              <a:latin typeface="Times New Roman" panose="02020603050405020304" charset="0"/>
              <a:ea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7" name="文本框 6"/>
              <p:cNvSpPr txBox="1"/>
              <p:nvPr/>
            </p:nvSpPr>
            <p:spPr>
              <a:xfrm>
                <a:off x="694055" y="1350010"/>
                <a:ext cx="5849620" cy="2040890"/>
              </a:xfrm>
              <a:prstGeom prst="rect">
                <a:avLst/>
              </a:prstGeom>
              <a:noFill/>
            </p:spPr>
            <p:txBody>
              <a:bodyPr wrap="square" rtlCol="0">
                <a:spAutoFit/>
              </a:bodyPr>
              <a:p>
                <a:r>
                  <a:rPr lang="zh-CN" altLang="en-US" b="1">
                    <a:sym typeface="+mn-ea"/>
                  </a:rPr>
                  <a:t>（一）</a:t>
                </a:r>
                <a:r>
                  <a:rPr lang="zh-CN" altLang="en-US" b="1"/>
                  <a:t>基线生成模型：</a:t>
                </a:r>
                <a:r>
                  <a:rPr lang="en-US" altLang="zh-CN"/>
                  <a:t>Sigmoid </a:t>
                </a:r>
                <a:r>
                  <a:rPr lang="zh-CN" altLang="en-US"/>
                  <a:t>函数</a:t>
                </a:r>
                <a:r>
                  <a:rPr lang="en-US" altLang="zh-CN"/>
                  <a:t> + </a:t>
                </a:r>
                <a:r>
                  <a:rPr lang="zh-CN" altLang="en-US"/>
                  <a:t>标准</a:t>
                </a:r>
                <a:r>
                  <a:rPr lang="en-US" altLang="zh-CN"/>
                  <a:t> DDM</a:t>
                </a:r>
                <a:endParaRPr lang="en-US" altLang="zh-CN"/>
              </a:p>
              <a:p>
                <a:pPr indent="457200"/>
                <a:r>
                  <a:rPr lang="zh-CN" altLang="en-US"/>
                  <a:t>结合</a:t>
                </a:r>
                <a:r>
                  <a:rPr lang="en-US" altLang="zh-CN"/>
                  <a:t> Sigmoid </a:t>
                </a:r>
                <a:r>
                  <a:rPr lang="zh-CN" altLang="en-US"/>
                  <a:t>函数刻画实验设计参数与</a:t>
                </a:r>
                <a:r>
                  <a:rPr lang="en-US" altLang="zh-CN"/>
                  <a:t> DDM </a:t>
                </a:r>
                <a:r>
                  <a:rPr lang="zh-CN" altLang="en-US"/>
                  <a:t>核心参数（信息积累速度</a:t>
                </a:r>
                <a:r>
                  <a:rPr lang="en-US" altLang="zh-CN"/>
                  <a:t> v</a:t>
                </a:r>
                <a:r>
                  <a:rPr lang="zh-CN" altLang="en-US"/>
                  <a:t>、决策阈值</a:t>
                </a:r>
                <a:r>
                  <a:rPr lang="en-US" altLang="zh-CN"/>
                  <a:t> a</a:t>
                </a:r>
                <a:r>
                  <a:rPr lang="zh-CN" altLang="en-US"/>
                  <a:t>、非决策加工时间</a:t>
                </a:r>
                <a:r>
                  <a:rPr lang="en-US" altLang="zh-CN"/>
                  <a:t> t0​</a:t>
                </a:r>
                <a:r>
                  <a:rPr lang="zh-CN" altLang="en-US"/>
                  <a:t>、起点偏置</a:t>
                </a:r>
                <a:r>
                  <a:rPr lang="en-US" altLang="zh-CN"/>
                  <a:t> z</a:t>
                </a:r>
                <a:r>
                  <a:rPr lang="zh-CN" altLang="en-US"/>
                  <a:t>）的非线性关联，作为后续模型对比的理论基准。</a:t>
                </a:r>
                <a:endParaRPr lang="zh-CN" altLang="en-US"/>
              </a:p>
              <a:p>
                <a14:m>
                  <m:oMathPara xmlns:m="http://schemas.openxmlformats.org/officeDocument/2006/math">
                    <m:oMathParaPr>
                      <m:jc m:val="centerGroup"/>
                    </m:oMathParaPr>
                    <m:oMath xmlns:m="http://schemas.openxmlformats.org/officeDocument/2006/math">
                      <m:r>
                        <a:rPr lang="en-US" altLang="zh-CN" b="1" i="1">
                          <a:latin typeface="Cambria Math" panose="02040503050406030204" charset="0"/>
                          <a:cs typeface="Cambria Math" panose="02040503050406030204" charset="0"/>
                        </a:rPr>
                        <m:t>𝜽</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𝑿</m:t>
                      </m:r>
                      <m:r>
                        <a:rPr lang="en-US" altLang="zh-CN" b="1" i="1">
                          <a:latin typeface="Cambria Math" panose="02040503050406030204" charset="0"/>
                          <a:cs typeface="Cambria Math" panose="02040503050406030204" charset="0"/>
                        </a:rPr>
                        <m:t>)=</m:t>
                      </m:r>
                      <m:f>
                        <m:fPr>
                          <m:ctrlPr>
                            <a:rPr lang="en-US" altLang="zh-CN" b="1" i="1">
                              <a:latin typeface="Cambria Math" panose="02040503050406030204" charset="0"/>
                              <a:cs typeface="Cambria Math" panose="02040503050406030204" charset="0"/>
                            </a:rPr>
                          </m:ctrlPr>
                        </m:fPr>
                        <m:num>
                          <m:r>
                            <a:rPr lang="en-US" altLang="zh-CN" b="1" i="1">
                              <a:latin typeface="Cambria Math" panose="02040503050406030204" charset="0"/>
                              <a:cs typeface="Cambria Math" panose="02040503050406030204" charset="0"/>
                            </a:rPr>
                            <m:t>𝟏</m:t>
                          </m:r>
                        </m:num>
                        <m:den>
                          <m:r>
                            <a:rPr lang="en-US" altLang="zh-CN" b="1" i="1">
                              <a:latin typeface="Cambria Math" panose="02040503050406030204" charset="0"/>
                              <a:cs typeface="Cambria Math" panose="02040503050406030204" charset="0"/>
                            </a:rPr>
                            <m:t>𝟏</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𝒆𝒙𝒑</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𝒌</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𝒙</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𝒙</m:t>
                          </m:r>
                          <m:r>
                            <a:rPr lang="en-US" altLang="zh-CN" b="1" i="1" baseline="-25000">
                              <a:latin typeface="Cambria Math" panose="02040503050406030204" charset="0"/>
                              <a:cs typeface="Cambria Math" panose="02040503050406030204" charset="0"/>
                            </a:rPr>
                            <m:t>𝟎</m:t>
                          </m:r>
                          <m:r>
                            <a:rPr lang="en-US" altLang="zh-CN" b="1" i="1">
                              <a:latin typeface="Cambria Math" panose="02040503050406030204" charset="0"/>
                              <a:cs typeface="Cambria Math" panose="02040503050406030204" charset="0"/>
                            </a:rPr>
                            <m:t>)]</m:t>
                          </m:r>
                        </m:den>
                      </m:f>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𝜽</m:t>
                      </m:r>
                      <m:r>
                        <a:rPr lang="en-US" altLang="zh-CN" b="1" i="1">
                          <a:latin typeface="Cambria Math" panose="02040503050406030204" charset="0"/>
                          <a:cs typeface="Cambria Math" panose="02040503050406030204" charset="0"/>
                        </a:rPr>
                        <m:t> </m:t>
                      </m:r>
                      <m:r>
                        <a:rPr lang="en-US" altLang="zh-CN" b="1" i="1">
                          <a:latin typeface="Cambria Math" panose="02040503050406030204" charset="0"/>
                          <a:cs typeface="Cambria Math" panose="02040503050406030204" charset="0"/>
                        </a:rPr>
                        <m:t>𝝐</m:t>
                      </m:r>
                      <m:r>
                        <a:rPr lang="en-US" altLang="zh-CN" b="1" i="1">
                          <a:latin typeface="Cambria Math" panose="02040503050406030204" charset="0"/>
                          <a:cs typeface="Cambria Math" panose="02040503050406030204" charset="0"/>
                        </a:rPr>
                        <m:t> {</m:t>
                      </m:r>
                      <m:r>
                        <a:rPr lang="en-US" altLang="zh-CN" b="1" i="1">
                          <a:latin typeface="Cambria Math" panose="02040503050406030204" charset="0"/>
                          <a:cs typeface="Cambria Math" panose="02040503050406030204" charset="0"/>
                        </a:rPr>
                        <m:t>𝑷</m:t>
                      </m:r>
                      <m:r>
                        <a:rPr lang="en-US" altLang="zh-CN" b="1" i="1">
                          <a:latin typeface="Cambria Math" panose="02040503050406030204" charset="0"/>
                          <a:cs typeface="Cambria Math" panose="02040503050406030204" charset="0"/>
                        </a:rPr>
                        <m:t>, </m:t>
                      </m:r>
                      <m:r>
                        <a:rPr lang="en-US" altLang="zh-CN" b="1" i="1">
                          <a:latin typeface="Cambria Math" panose="02040503050406030204" charset="0"/>
                          <a:cs typeface="Cambria Math" panose="02040503050406030204" charset="0"/>
                        </a:rPr>
                        <m:t>𝑻</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𝑾</m:t>
                      </m:r>
                      <m:r>
                        <a:rPr lang="en-US" altLang="zh-CN" b="1" i="1">
                          <a:latin typeface="Cambria Math" panose="02040503050406030204" charset="0"/>
                          <a:cs typeface="Cambria Math" panose="02040503050406030204" charset="0"/>
                        </a:rPr>
                        <m:t>}</m:t>
                      </m:r>
                    </m:oMath>
                  </m:oMathPara>
                </a14:m>
                <a:endParaRPr lang="en-US" altLang="zh-CN" b="1"/>
              </a:p>
            </p:txBody>
          </p:sp>
        </mc:Choice>
        <mc:Fallback>
          <p:sp>
            <p:nvSpPr>
              <p:cNvPr id="7" name="文本框 6"/>
              <p:cNvSpPr txBox="1">
                <a:spLocks noRot="1" noChangeAspect="1" noMove="1" noResize="1" noEditPoints="1" noAdjustHandles="1" noChangeArrowheads="1" noChangeShapeType="1" noTextEdit="1"/>
              </p:cNvSpPr>
              <p:nvPr/>
            </p:nvSpPr>
            <p:spPr>
              <a:xfrm>
                <a:off x="694055" y="1350010"/>
                <a:ext cx="5849620" cy="2040890"/>
              </a:xfrm>
              <a:prstGeom prst="rect">
                <a:avLst/>
              </a:prstGeom>
              <a:blipFill rotWithShape="1">
                <a:blip r:embed="rId3"/>
                <a:stretch>
                  <a:fillRect/>
                </a:stretch>
              </a:blipFill>
            </p:spPr>
            <p:txBody>
              <a:bodyPr/>
              <a:lstStyle/>
              <a:p>
                <a:r>
                  <a:rPr lang="zh-CN" altLang="en-US">
                    <a:noFill/>
                  </a:rPr>
                  <a:t> </a:t>
                </a:r>
              </a:p>
            </p:txBody>
          </p:sp>
        </mc:Fallback>
      </mc:AlternateContent>
      <p:pic>
        <p:nvPicPr>
          <p:cNvPr id="8" name="图片 7"/>
          <p:cNvPicPr/>
          <p:nvPr/>
        </p:nvPicPr>
        <p:blipFill>
          <a:blip r:embed="rId4"/>
          <a:srcRect l="28981" r="33977"/>
          <a:stretch>
            <a:fillRect/>
          </a:stretch>
        </p:blipFill>
        <p:spPr>
          <a:xfrm rot="10800000">
            <a:off x="7842250" y="1536700"/>
            <a:ext cx="3175000" cy="4434840"/>
          </a:xfrm>
          <a:prstGeom prst="rect">
            <a:avLst/>
          </a:prstGeom>
        </p:spPr>
      </p:pic>
      <p:sp>
        <p:nvSpPr>
          <p:cNvPr id="6" name="文本框 5"/>
          <p:cNvSpPr txBox="1"/>
          <p:nvPr/>
        </p:nvSpPr>
        <p:spPr>
          <a:xfrm>
            <a:off x="6614160" y="2282190"/>
            <a:ext cx="1672590" cy="874395"/>
          </a:xfrm>
          <a:prstGeom prst="rect">
            <a:avLst/>
          </a:prstGeom>
          <a:noFill/>
        </p:spPr>
        <p:txBody>
          <a:bodyPr wrap="square" rtlCol="0">
            <a:noAutofit/>
          </a:bodyPr>
          <a:p>
            <a:r>
              <a:rPr lang="zh-CN" altLang="en-US" b="1">
                <a:solidFill>
                  <a:srgbClr val="7CAEFF"/>
                </a:solidFill>
              </a:rPr>
              <a:t>基线生成模型</a:t>
            </a:r>
            <a:r>
              <a:rPr lang="en-US" altLang="zh-CN" sz="1400">
                <a:sym typeface="+mn-ea"/>
              </a:rPr>
              <a:t>Sigmoid </a:t>
            </a:r>
            <a:r>
              <a:rPr lang="zh-CN" altLang="en-US" sz="1400">
                <a:sym typeface="+mn-ea"/>
              </a:rPr>
              <a:t>函数</a:t>
            </a:r>
            <a:r>
              <a:rPr lang="en-US" altLang="zh-CN" sz="1400">
                <a:sym typeface="+mn-ea"/>
              </a:rPr>
              <a:t> + </a:t>
            </a:r>
            <a:r>
              <a:rPr lang="zh-CN" altLang="en-US" sz="1400">
                <a:sym typeface="+mn-ea"/>
              </a:rPr>
              <a:t>标准</a:t>
            </a:r>
            <a:r>
              <a:rPr lang="en-US" altLang="zh-CN" sz="1400">
                <a:sym typeface="+mn-ea"/>
              </a:rPr>
              <a:t> DDM</a:t>
            </a:r>
            <a:endParaRPr lang="zh-CN" altLang="en-US"/>
          </a:p>
          <a:p>
            <a:endParaRPr lang="zh-CN" altLang="en-US"/>
          </a:p>
        </p:txBody>
      </p:sp>
      <p:sp>
        <p:nvSpPr>
          <p:cNvPr id="9" name="文本框 8"/>
          <p:cNvSpPr txBox="1"/>
          <p:nvPr/>
        </p:nvSpPr>
        <p:spPr>
          <a:xfrm>
            <a:off x="10645140" y="3156585"/>
            <a:ext cx="1672590" cy="874395"/>
          </a:xfrm>
          <a:prstGeom prst="rect">
            <a:avLst/>
          </a:prstGeom>
          <a:noFill/>
        </p:spPr>
        <p:txBody>
          <a:bodyPr wrap="square" rtlCol="0">
            <a:noAutofit/>
          </a:bodyPr>
          <a:p>
            <a:r>
              <a:rPr lang="zh-CN" altLang="en-US">
                <a:sym typeface="+mn-ea"/>
              </a:rPr>
              <a:t>进阶</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endParaRPr lang="zh-CN" altLang="en-US"/>
          </a:p>
          <a:p>
            <a:endParaRPr lang="zh-CN" altLang="en-US"/>
          </a:p>
        </p:txBody>
      </p:sp>
      <p:sp>
        <p:nvSpPr>
          <p:cNvPr id="11" name="文本框 10"/>
          <p:cNvSpPr txBox="1"/>
          <p:nvPr/>
        </p:nvSpPr>
        <p:spPr>
          <a:xfrm>
            <a:off x="6939915" y="4041775"/>
            <a:ext cx="1844040" cy="897255"/>
          </a:xfrm>
          <a:prstGeom prst="rect">
            <a:avLst/>
          </a:prstGeom>
          <a:noFill/>
        </p:spPr>
        <p:txBody>
          <a:bodyPr wrap="square" rtlCol="0">
            <a:noAutofit/>
          </a:bodyPr>
          <a:p>
            <a:r>
              <a:rPr lang="zh-CN" altLang="en-US">
                <a:sym typeface="+mn-ea"/>
              </a:rPr>
              <a:t>情境化</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r>
              <a:rPr lang="en-US" altLang="zh-CN" sz="1400">
                <a:sym typeface="+mn-ea"/>
              </a:rPr>
              <a:t>+Stim Coding</a:t>
            </a:r>
            <a:endParaRPr lang="zh-CN" altLang="en-US"/>
          </a:p>
          <a:p>
            <a:endParaRPr lang="zh-CN" altLang="en-US"/>
          </a:p>
        </p:txBody>
      </p:sp>
      <p:pic>
        <p:nvPicPr>
          <p:cNvPr id="16" name="图片 15"/>
          <p:cNvPicPr/>
          <p:nvPr/>
        </p:nvPicPr>
        <p:blipFill>
          <a:blip r:embed="rId5"/>
          <a:stretch>
            <a:fillRect/>
          </a:stretch>
        </p:blipFill>
        <p:spPr>
          <a:xfrm>
            <a:off x="1290955" y="3672840"/>
            <a:ext cx="4402455" cy="2548255"/>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2340">
        <p159:morph option="byObject"/>
      </p:transition>
    </mc:Choice>
    <mc:Fallback>
      <p:transition spd="slow" advTm="3234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研究一：构建映射关系与生成模型的开发</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多参数生成式漂移扩散模型（</a:t>
            </a:r>
            <a:r>
              <a:rPr lang="en-US" altLang="zh-CN" sz="2400" b="1">
                <a:latin typeface="Times New Roman" panose="02020603050405020304" charset="0"/>
                <a:ea typeface="Times New Roman" panose="02020603050405020304" charset="0"/>
                <a:cs typeface="Times New Roman" panose="02020603050405020304" charset="0"/>
              </a:rPr>
              <a:t>DDM</a:t>
            </a:r>
            <a:r>
              <a:rPr lang="zh-CN" altLang="en-US" sz="2400" b="1">
                <a:latin typeface="Times New Roman" panose="02020603050405020304" charset="0"/>
                <a:ea typeface="Times New Roman" panose="02020603050405020304" charset="0"/>
                <a:cs typeface="Times New Roman" panose="02020603050405020304" charset="0"/>
              </a:rPr>
              <a:t>）构建方法</a:t>
            </a:r>
            <a:endParaRPr lang="zh-CN" altLang="en-US" sz="2400" b="1">
              <a:latin typeface="Times New Roman" panose="02020603050405020304" charset="0"/>
              <a:ea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7" name="文本框 6"/>
              <p:cNvSpPr txBox="1"/>
              <p:nvPr/>
            </p:nvSpPr>
            <p:spPr>
              <a:xfrm>
                <a:off x="694055" y="1350010"/>
                <a:ext cx="5849620" cy="4246245"/>
              </a:xfrm>
              <a:prstGeom prst="rect">
                <a:avLst/>
              </a:prstGeom>
              <a:noFill/>
            </p:spPr>
            <p:txBody>
              <a:bodyPr wrap="square" rtlCol="0">
                <a:spAutoFit/>
              </a:bodyPr>
              <a:p>
                <a:r>
                  <a:rPr lang="zh-CN" altLang="en-US" b="1"/>
                  <a:t>（二）进阶生成模型：</a:t>
                </a:r>
                <a:r>
                  <a:rPr lang="en-US" altLang="zh-CN"/>
                  <a:t>Sigmoid + Gaussian Process</a:t>
                </a:r>
                <a:r>
                  <a:rPr lang="zh-CN" altLang="en-US"/>
                  <a:t>（</a:t>
                </a:r>
                <a:r>
                  <a:rPr lang="en-US" altLang="zh-CN"/>
                  <a:t>GP</a:t>
                </a:r>
                <a:r>
                  <a:rPr lang="zh-CN" altLang="en-US"/>
                  <a:t>）</a:t>
                </a:r>
                <a:endParaRPr lang="zh-CN" altLang="en-US"/>
              </a:p>
              <a:p>
                <a:pPr indent="457200"/>
                <a:r>
                  <a:rPr lang="zh-CN" altLang="en-US"/>
                  <a:t>模型包含两种建模形式：</a:t>
                </a:r>
                <a:endParaRPr lang="zh-CN" altLang="en-US"/>
              </a:p>
              <a:p>
                <a:pPr indent="457200"/>
                <a:r>
                  <a:rPr lang="zh-CN" altLang="en-US"/>
                  <a:t>①以</a:t>
                </a:r>
                <a:r>
                  <a:rPr lang="en-US" altLang="zh-CN"/>
                  <a:t> Sigmoid </a:t>
                </a:r>
                <a:r>
                  <a:rPr lang="zh-CN" altLang="en-US"/>
                  <a:t>函数为先验，由</a:t>
                </a:r>
                <a:r>
                  <a:rPr lang="en-US" altLang="zh-CN"/>
                  <a:t> GP </a:t>
                </a:r>
                <a:r>
                  <a:rPr lang="zh-CN" altLang="en-US"/>
                  <a:t>学习并替代其非线性映射关系；</a:t>
                </a:r>
                <a:endParaRPr lang="zh-CN" altLang="en-US"/>
              </a:p>
              <a:p>
                <a:pPr indent="457200"/>
                <a:r>
                  <a:rPr lang="zh-CN" altLang="en-US"/>
                  <a:t>②以</a:t>
                </a:r>
                <a:r>
                  <a:rPr lang="en-US" altLang="zh-CN"/>
                  <a:t> Sigmoid </a:t>
                </a:r>
                <a:r>
                  <a:rPr lang="zh-CN" altLang="en-US"/>
                  <a:t>函数主导核心关联，由</a:t>
                </a:r>
                <a:r>
                  <a:rPr lang="en-US" altLang="zh-CN"/>
                  <a:t> GP </a:t>
                </a:r>
                <a:r>
                  <a:rPr lang="zh-CN" altLang="en-US"/>
                  <a:t>捕捉模型残差与个体差异。</a:t>
                </a:r>
                <a:endParaRPr lang="zh-CN" altLang="en-US"/>
              </a:p>
              <a:p>
                <a:pPr indent="457200"/>
                <a:r>
                  <a:rPr lang="zh-CN" altLang="en-US"/>
                  <a:t>该类模型旨在刻画心理过程的非线性、不确定性与个体异质性。</a:t>
                </a:r>
                <a:endParaRPr lang="zh-CN" altLang="en-US"/>
              </a:p>
              <a:p>
                <a:endParaRPr lang="zh-CN" altLang="en-US"/>
              </a:p>
              <a:p>
                <a:r>
                  <a:rPr lang="zh-CN" altLang="en-US" b="1"/>
                  <a:t>（三）情境化生成模型：</a:t>
                </a:r>
                <a:r>
                  <a:rPr lang="zh-CN" altLang="en-US"/>
                  <a:t>基于</a:t>
                </a:r>
                <a:r>
                  <a:rPr lang="en-US" altLang="zh-CN"/>
                  <a:t> HDDM </a:t>
                </a:r>
                <a:r>
                  <a:rPr lang="zh-CN" altLang="en-US"/>
                  <a:t>的条件化参数建模</a:t>
                </a:r>
                <a:endParaRPr lang="zh-CN" altLang="en-US"/>
              </a:p>
              <a:p>
                <a:pPr indent="457200"/>
                <a:r>
                  <a:rPr lang="zh-CN" altLang="en-US"/>
                  <a:t>使用</a:t>
                </a:r>
                <a:r>
                  <a:rPr lang="en-US" altLang="zh-CN"/>
                  <a:t>Stim Coding</a:t>
                </a:r>
                <a:r>
                  <a:rPr lang="zh-CN" altLang="en-US"/>
                  <a:t>将</a:t>
                </a:r>
                <a:r>
                  <a:rPr lang="en-US" altLang="zh-CN"/>
                  <a:t> Matching/Nonmatching </a:t>
                </a:r>
                <a:r>
                  <a:rPr lang="zh-CN" altLang="en-US"/>
                  <a:t>实验条件直接纳入</a:t>
                </a:r>
                <a:r>
                  <a:rPr lang="en-US" altLang="zh-CN"/>
                  <a:t> DDM </a:t>
                </a:r>
                <a:r>
                  <a:rPr lang="zh-CN" altLang="en-US"/>
                  <a:t>参数层面的生成建模，使模型更贴近真实实验情境，提升对</a:t>
                </a:r>
                <a:r>
                  <a:rPr lang="en-US" altLang="zh-CN"/>
                  <a:t> SPE </a:t>
                </a:r>
                <a:r>
                  <a:rPr lang="zh-CN" altLang="en-US"/>
                  <a:t>效应心理机制的解释力。</a:t>
                </a:r>
                <a:endParaRPr lang="zh-CN" altLang="en-US"/>
              </a:p>
              <a:p>
                <a:pPr indent="457200"/>
                <a:endParaRPr lang="zh-CN" altLang="en-US" i="1">
                  <a:latin typeface="Cambria Math" panose="02040503050406030204" charset="0"/>
                  <a:cs typeface="Cambria Math" panose="02040503050406030204" charset="0"/>
                </a:endParaRPr>
              </a:p>
              <a:p>
                <a:pPr marL="0" lvl="0" indent="0">
                  <a:buNone/>
                </a:pPr>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charset="0"/>
                          <a:cs typeface="Cambria Math" panose="02040503050406030204" charset="0"/>
                        </a:rPr>
                        <m:t>𝒇</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𝑷</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𝑻</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𝑾</m:t>
                      </m:r>
                      <m:r>
                        <a:rPr lang="en-US" altLang="zh-CN" b="1" i="1">
                          <a:latin typeface="Cambria Math" panose="02040503050406030204" charset="0"/>
                          <a:cs typeface="Cambria Math" panose="02040503050406030204" charset="0"/>
                        </a:rPr>
                        <m:t>) ~</m:t>
                      </m:r>
                      <m:r>
                        <a:rPr lang="en-US" altLang="zh-CN" b="1" i="1">
                          <a:latin typeface="Cambria Math" panose="02040503050406030204" charset="0"/>
                          <a:cs typeface="Cambria Math" panose="02040503050406030204" charset="0"/>
                        </a:rPr>
                        <m:t> </m:t>
                      </m:r>
                      <m:r>
                        <a:rPr lang="en-US" altLang="zh-CN" b="1" i="1">
                          <a:latin typeface="Cambria Math" panose="02040503050406030204" charset="0"/>
                          <a:cs typeface="Cambria Math" panose="02040503050406030204" charset="0"/>
                        </a:rPr>
                        <m:t>𝑮𝑷</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𝒎</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𝑷</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𝑻</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𝑾</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𝒌</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𝑷</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𝑻</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𝑾</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𝑷</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𝑻</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𝑾</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 </m:t>
                      </m:r>
                    </m:oMath>
                  </m:oMathPara>
                </a14:m>
                <a:endParaRPr lang="zh-CN" altLang="en-US" b="1"/>
              </a:p>
            </p:txBody>
          </p:sp>
        </mc:Choice>
        <mc:Fallback>
          <p:sp>
            <p:nvSpPr>
              <p:cNvPr id="7" name="文本框 6"/>
              <p:cNvSpPr txBox="1">
                <a:spLocks noRot="1" noChangeAspect="1" noMove="1" noResize="1" noEditPoints="1" noAdjustHandles="1" noChangeArrowheads="1" noChangeShapeType="1" noTextEdit="1"/>
              </p:cNvSpPr>
              <p:nvPr/>
            </p:nvSpPr>
            <p:spPr>
              <a:xfrm>
                <a:off x="694055" y="1350010"/>
                <a:ext cx="5849620" cy="4246245"/>
              </a:xfrm>
              <a:prstGeom prst="rect">
                <a:avLst/>
              </a:prstGeom>
              <a:blipFill rotWithShape="1">
                <a:blip r:embed="rId3"/>
                <a:stretch>
                  <a:fillRect/>
                </a:stretch>
              </a:blipFill>
            </p:spPr>
            <p:txBody>
              <a:bodyPr/>
              <a:lstStyle/>
              <a:p>
                <a:r>
                  <a:rPr lang="zh-CN" altLang="en-US">
                    <a:noFill/>
                  </a:rPr>
                  <a:t> </a:t>
                </a:r>
              </a:p>
            </p:txBody>
          </p:sp>
        </mc:Fallback>
      </mc:AlternateContent>
      <p:pic>
        <p:nvPicPr>
          <p:cNvPr id="8" name="图片 7"/>
          <p:cNvPicPr/>
          <p:nvPr/>
        </p:nvPicPr>
        <p:blipFill>
          <a:blip r:embed="rId4"/>
          <a:srcRect l="28981" r="33977"/>
          <a:stretch>
            <a:fillRect/>
          </a:stretch>
        </p:blipFill>
        <p:spPr>
          <a:xfrm rot="10800000">
            <a:off x="7842250" y="1536700"/>
            <a:ext cx="3175000" cy="4434840"/>
          </a:xfrm>
          <a:prstGeom prst="rect">
            <a:avLst/>
          </a:prstGeom>
        </p:spPr>
      </p:pic>
      <p:sp>
        <p:nvSpPr>
          <p:cNvPr id="6" name="文本框 5"/>
          <p:cNvSpPr txBox="1"/>
          <p:nvPr/>
        </p:nvSpPr>
        <p:spPr>
          <a:xfrm>
            <a:off x="6614160" y="2282190"/>
            <a:ext cx="1672590" cy="874395"/>
          </a:xfrm>
          <a:prstGeom prst="rect">
            <a:avLst/>
          </a:prstGeom>
          <a:noFill/>
        </p:spPr>
        <p:txBody>
          <a:bodyPr wrap="square" rtlCol="0">
            <a:noAutofit/>
          </a:bodyPr>
          <a:p>
            <a:r>
              <a:rPr lang="zh-CN" altLang="en-US"/>
              <a:t>基线生成模型</a:t>
            </a:r>
            <a:r>
              <a:rPr lang="en-US" altLang="zh-CN" sz="1400">
                <a:sym typeface="+mn-ea"/>
              </a:rPr>
              <a:t>Sigmoid </a:t>
            </a:r>
            <a:r>
              <a:rPr lang="zh-CN" altLang="en-US" sz="1400">
                <a:sym typeface="+mn-ea"/>
              </a:rPr>
              <a:t>函数</a:t>
            </a:r>
            <a:r>
              <a:rPr lang="en-US" altLang="zh-CN" sz="1400">
                <a:sym typeface="+mn-ea"/>
              </a:rPr>
              <a:t> + </a:t>
            </a:r>
            <a:r>
              <a:rPr lang="zh-CN" altLang="en-US" sz="1400">
                <a:sym typeface="+mn-ea"/>
              </a:rPr>
              <a:t>标准</a:t>
            </a:r>
            <a:r>
              <a:rPr lang="en-US" altLang="zh-CN" sz="1400">
                <a:sym typeface="+mn-ea"/>
              </a:rPr>
              <a:t> DDM</a:t>
            </a:r>
            <a:endParaRPr lang="zh-CN" altLang="en-US"/>
          </a:p>
          <a:p>
            <a:endParaRPr lang="zh-CN" altLang="en-US"/>
          </a:p>
        </p:txBody>
      </p:sp>
      <p:sp>
        <p:nvSpPr>
          <p:cNvPr id="9" name="文本框 8"/>
          <p:cNvSpPr txBox="1"/>
          <p:nvPr/>
        </p:nvSpPr>
        <p:spPr>
          <a:xfrm>
            <a:off x="10645140" y="3156585"/>
            <a:ext cx="1672590" cy="874395"/>
          </a:xfrm>
          <a:prstGeom prst="rect">
            <a:avLst/>
          </a:prstGeom>
          <a:noFill/>
        </p:spPr>
        <p:txBody>
          <a:bodyPr wrap="square" rtlCol="0">
            <a:noAutofit/>
          </a:bodyPr>
          <a:p>
            <a:r>
              <a:rPr lang="zh-CN" altLang="en-US" b="1">
                <a:solidFill>
                  <a:srgbClr val="49E298"/>
                </a:solidFill>
                <a:sym typeface="+mn-ea"/>
              </a:rPr>
              <a:t>进阶</a:t>
            </a:r>
            <a:r>
              <a:rPr lang="zh-CN" altLang="en-US" b="1">
                <a:solidFill>
                  <a:srgbClr val="49E298"/>
                </a:solidFill>
              </a:rPr>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endParaRPr lang="zh-CN" altLang="en-US"/>
          </a:p>
          <a:p>
            <a:endParaRPr lang="zh-CN" altLang="en-US"/>
          </a:p>
        </p:txBody>
      </p:sp>
      <p:sp>
        <p:nvSpPr>
          <p:cNvPr id="11" name="文本框 10"/>
          <p:cNvSpPr txBox="1"/>
          <p:nvPr/>
        </p:nvSpPr>
        <p:spPr>
          <a:xfrm>
            <a:off x="6939915" y="4041775"/>
            <a:ext cx="1844040" cy="897255"/>
          </a:xfrm>
          <a:prstGeom prst="rect">
            <a:avLst/>
          </a:prstGeom>
          <a:noFill/>
        </p:spPr>
        <p:txBody>
          <a:bodyPr wrap="square" rtlCol="0">
            <a:noAutofit/>
          </a:bodyPr>
          <a:p>
            <a:r>
              <a:rPr lang="zh-CN" altLang="en-US" b="1">
                <a:solidFill>
                  <a:srgbClr val="B6E74E"/>
                </a:solidFill>
                <a:sym typeface="+mn-ea"/>
              </a:rPr>
              <a:t>情境化</a:t>
            </a:r>
            <a:r>
              <a:rPr lang="zh-CN" altLang="en-US" b="1">
                <a:solidFill>
                  <a:srgbClr val="B6E74E"/>
                </a:solidFill>
              </a:rPr>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r>
              <a:rPr lang="en-US" altLang="zh-CN" sz="1400">
                <a:sym typeface="+mn-ea"/>
              </a:rPr>
              <a:t>+Stim Coding</a:t>
            </a:r>
            <a:endParaRPr lang="zh-CN" altLang="en-US"/>
          </a:p>
          <a:p>
            <a:endParaRPr lang="zh-CN" altLang="en-US"/>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4451">
        <p159:morph option="byObject"/>
      </p:transition>
    </mc:Choice>
    <mc:Fallback>
      <p:transition spd="slow" advTm="44451">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研究一：构建映射关系与生成模型的开发</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sz="2400" b="1">
                <a:latin typeface="Times New Roman" panose="02020603050405020304" charset="0"/>
                <a:ea typeface="宋体" panose="02010600030101010101" pitchFamily="2" charset="-122"/>
                <a:cs typeface="Times New Roman" panose="02020603050405020304" charset="0"/>
                <a:sym typeface="+mn-ea"/>
              </a:rPr>
              <a:t>模型合理性检验标准</a:t>
            </a:r>
            <a:endParaRPr lang="zh-CN" altLang="en-US" sz="2400" b="1">
              <a:latin typeface="Times New Roman" panose="02020603050405020304" charset="0"/>
              <a:ea typeface="Times New Roman" panose="02020603050405020304" charset="0"/>
              <a:cs typeface="Times New Roman" panose="02020603050405020304" charset="0"/>
            </a:endParaRPr>
          </a:p>
        </p:txBody>
      </p:sp>
      <p:sp>
        <p:nvSpPr>
          <p:cNvPr id="7" name="文本框 6"/>
          <p:cNvSpPr txBox="1"/>
          <p:nvPr/>
        </p:nvSpPr>
        <p:spPr>
          <a:xfrm>
            <a:off x="694055" y="1241425"/>
            <a:ext cx="5849620" cy="1198880"/>
          </a:xfrm>
          <a:prstGeom prst="rect">
            <a:avLst/>
          </a:prstGeom>
          <a:noFill/>
        </p:spPr>
        <p:txBody>
          <a:bodyPr wrap="square" rtlCol="0">
            <a:spAutoFit/>
          </a:bodyPr>
          <a:p>
            <a:pPr indent="457200"/>
            <a:r>
              <a:rPr lang="zh-CN" altLang="en-US">
                <a:sym typeface="+mn-ea"/>
              </a:rPr>
              <a:t>在模型筛选阶段，本研究不将模型比较简化为单一拟合指标的优劣判断，而是采用</a:t>
            </a:r>
            <a:r>
              <a:rPr lang="zh-CN" altLang="en-US" b="1">
                <a:sym typeface="+mn-ea"/>
              </a:rPr>
              <a:t>多层次</a:t>
            </a:r>
            <a:r>
              <a:rPr lang="zh-CN" altLang="en-US">
                <a:sym typeface="+mn-ea"/>
              </a:rPr>
              <a:t>的模型比较策略，系统评估不同生成模型在参数</a:t>
            </a:r>
            <a:r>
              <a:rPr lang="zh-CN" altLang="en-US">
                <a:sym typeface="+mn-ea"/>
              </a:rPr>
              <a:t>敏感性、可回恢复性等方面的综合表现。</a:t>
            </a:r>
            <a:endParaRPr lang="zh-CN" altLang="en-US"/>
          </a:p>
        </p:txBody>
      </p:sp>
      <p:sp>
        <p:nvSpPr>
          <p:cNvPr id="13" name="文本框 12"/>
          <p:cNvSpPr txBox="1"/>
          <p:nvPr/>
        </p:nvSpPr>
        <p:spPr>
          <a:xfrm>
            <a:off x="694055" y="2546350"/>
            <a:ext cx="5580380" cy="2680335"/>
          </a:xfrm>
          <a:prstGeom prst="rect">
            <a:avLst/>
          </a:prstGeom>
          <a:noFill/>
        </p:spPr>
        <p:txBody>
          <a:bodyPr wrap="square" rtlCol="0">
            <a:noAutofit/>
          </a:bodyPr>
          <a:p>
            <a:r>
              <a:rPr lang="zh-CN" altLang="en-US"/>
              <a:t>（</a:t>
            </a:r>
            <a:r>
              <a:rPr lang="en-US" altLang="zh-CN"/>
              <a:t>1</a:t>
            </a:r>
            <a:r>
              <a:rPr lang="zh-CN" altLang="en-US"/>
              <a:t>）心理参数可恢复性标准：优先选择在该参数组合下，模型能够稳定区分不同身份条件（</a:t>
            </a:r>
            <a:r>
              <a:rPr lang="en-US" altLang="zh-CN"/>
              <a:t>Self vs. Stranger</a:t>
            </a:r>
            <a:r>
              <a:rPr lang="zh-CN" altLang="en-US"/>
              <a:t>）对应的</a:t>
            </a:r>
            <a:r>
              <a:rPr lang="en-US" altLang="zh-CN"/>
              <a:t> v </a:t>
            </a:r>
            <a:r>
              <a:rPr lang="zh-CN" altLang="en-US"/>
              <a:t>或</a:t>
            </a:r>
            <a:r>
              <a:rPr lang="en-US" altLang="zh-CN"/>
              <a:t> a </a:t>
            </a:r>
            <a:r>
              <a:rPr lang="zh-CN" altLang="en-US"/>
              <a:t>差异的参数区间；</a:t>
            </a:r>
            <a:endParaRPr lang="zh-CN" altLang="en-US"/>
          </a:p>
          <a:p>
            <a:r>
              <a:rPr lang="zh-CN" altLang="en-US"/>
              <a:t>（</a:t>
            </a:r>
            <a:r>
              <a:rPr lang="en-US" altLang="zh-CN"/>
              <a:t>2</a:t>
            </a:r>
            <a:r>
              <a:rPr lang="zh-CN" altLang="en-US"/>
              <a:t>）参数敏感性标准：优先保留对</a:t>
            </a:r>
            <a:r>
              <a:rPr lang="en-US" altLang="zh-CN"/>
              <a:t> v</a:t>
            </a:r>
            <a:r>
              <a:rPr lang="zh-CN" altLang="en-US"/>
              <a:t>、</a:t>
            </a:r>
            <a:r>
              <a:rPr lang="en-US" altLang="zh-CN"/>
              <a:t>a </a:t>
            </a:r>
            <a:r>
              <a:rPr lang="zh-CN" altLang="en-US"/>
              <a:t>或</a:t>
            </a:r>
            <a:r>
              <a:rPr lang="en-US" altLang="zh-CN"/>
              <a:t> t</a:t>
            </a:r>
            <a:r>
              <a:rPr lang="en-US" altLang="en-US"/>
              <a:t>₀</a:t>
            </a:r>
            <a:r>
              <a:rPr lang="zh-CN" altLang="en-US"/>
              <a:t>具有明显调节作用、但不引入非理性极端值（如过低准确率或大量超时反应）的参数组合；</a:t>
            </a:r>
            <a:endParaRPr lang="zh-CN" altLang="en-US"/>
          </a:p>
          <a:p>
            <a:r>
              <a:rPr lang="zh-CN" altLang="en-US"/>
              <a:t>（</a:t>
            </a:r>
            <a:r>
              <a:rPr lang="en-US" altLang="zh-CN"/>
              <a:t>3</a:t>
            </a:r>
            <a:r>
              <a:rPr lang="zh-CN" altLang="en-US"/>
              <a:t>）行为可行性标准：剔除在模拟中导致反应时分布严重截断、准确率异常参数设置；</a:t>
            </a:r>
            <a:endParaRPr lang="zh-CN" altLang="en-US"/>
          </a:p>
          <a:p>
            <a:r>
              <a:rPr lang="zh-CN" altLang="en-US"/>
              <a:t>（</a:t>
            </a:r>
            <a:r>
              <a:rPr lang="en-US" altLang="zh-CN"/>
              <a:t>4</a:t>
            </a:r>
            <a:r>
              <a:rPr lang="zh-CN" altLang="en-US"/>
              <a:t>）模型一致性标准：优先选择在不同候选模型（如参数化模型与半参数模型）中均呈现一致趋势的参数区间，以降低模型依赖性风险。</a:t>
            </a:r>
            <a:endParaRPr lang="zh-CN" altLang="en-US"/>
          </a:p>
        </p:txBody>
      </p:sp>
      <p:pic>
        <p:nvPicPr>
          <p:cNvPr id="14" name="图片 13"/>
          <p:cNvPicPr/>
          <p:nvPr/>
        </p:nvPicPr>
        <p:blipFill>
          <a:blip r:embed="rId3"/>
          <a:srcRect l="28981" r="33977"/>
          <a:stretch>
            <a:fillRect/>
          </a:stretch>
        </p:blipFill>
        <p:spPr>
          <a:xfrm rot="10800000">
            <a:off x="7842250" y="1536700"/>
            <a:ext cx="3175000" cy="4434840"/>
          </a:xfrm>
          <a:prstGeom prst="rect">
            <a:avLst/>
          </a:prstGeom>
        </p:spPr>
      </p:pic>
      <p:sp>
        <p:nvSpPr>
          <p:cNvPr id="16" name="文本框 15"/>
          <p:cNvSpPr txBox="1"/>
          <p:nvPr/>
        </p:nvSpPr>
        <p:spPr>
          <a:xfrm>
            <a:off x="6614160" y="2282190"/>
            <a:ext cx="1672590" cy="874395"/>
          </a:xfrm>
          <a:prstGeom prst="rect">
            <a:avLst/>
          </a:prstGeom>
          <a:noFill/>
        </p:spPr>
        <p:txBody>
          <a:bodyPr wrap="square" rtlCol="0">
            <a:noAutofit/>
          </a:bodyPr>
          <a:p>
            <a:r>
              <a:rPr lang="zh-CN" altLang="en-US"/>
              <a:t>基线生成模型</a:t>
            </a:r>
            <a:r>
              <a:rPr lang="en-US" altLang="zh-CN" sz="1400">
                <a:sym typeface="+mn-ea"/>
              </a:rPr>
              <a:t>Sigmoid </a:t>
            </a:r>
            <a:r>
              <a:rPr lang="zh-CN" altLang="en-US" sz="1400">
                <a:sym typeface="+mn-ea"/>
              </a:rPr>
              <a:t>函数</a:t>
            </a:r>
            <a:r>
              <a:rPr lang="en-US" altLang="zh-CN" sz="1400">
                <a:sym typeface="+mn-ea"/>
              </a:rPr>
              <a:t> + </a:t>
            </a:r>
            <a:r>
              <a:rPr lang="zh-CN" altLang="en-US" sz="1400">
                <a:sym typeface="+mn-ea"/>
              </a:rPr>
              <a:t>标准</a:t>
            </a:r>
            <a:r>
              <a:rPr lang="en-US" altLang="zh-CN" sz="1400">
                <a:sym typeface="+mn-ea"/>
              </a:rPr>
              <a:t> DDM</a:t>
            </a:r>
            <a:endParaRPr lang="zh-CN" altLang="en-US"/>
          </a:p>
          <a:p>
            <a:endParaRPr lang="zh-CN" altLang="en-US"/>
          </a:p>
        </p:txBody>
      </p:sp>
      <p:sp>
        <p:nvSpPr>
          <p:cNvPr id="20" name="文本框 19"/>
          <p:cNvSpPr txBox="1"/>
          <p:nvPr/>
        </p:nvSpPr>
        <p:spPr>
          <a:xfrm>
            <a:off x="10645140" y="3156585"/>
            <a:ext cx="1672590" cy="874395"/>
          </a:xfrm>
          <a:prstGeom prst="rect">
            <a:avLst/>
          </a:prstGeom>
          <a:noFill/>
        </p:spPr>
        <p:txBody>
          <a:bodyPr wrap="square" rtlCol="0">
            <a:noAutofit/>
          </a:bodyPr>
          <a:p>
            <a:r>
              <a:rPr lang="zh-CN" altLang="en-US">
                <a:sym typeface="+mn-ea"/>
              </a:rPr>
              <a:t>进阶</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endParaRPr lang="zh-CN" altLang="en-US"/>
          </a:p>
          <a:p>
            <a:endParaRPr lang="zh-CN" altLang="en-US"/>
          </a:p>
        </p:txBody>
      </p:sp>
      <p:sp>
        <p:nvSpPr>
          <p:cNvPr id="21" name="文本框 20"/>
          <p:cNvSpPr txBox="1"/>
          <p:nvPr/>
        </p:nvSpPr>
        <p:spPr>
          <a:xfrm>
            <a:off x="6939915" y="4041775"/>
            <a:ext cx="1844040" cy="897255"/>
          </a:xfrm>
          <a:prstGeom prst="rect">
            <a:avLst/>
          </a:prstGeom>
          <a:noFill/>
        </p:spPr>
        <p:txBody>
          <a:bodyPr wrap="square" rtlCol="0">
            <a:noAutofit/>
          </a:bodyPr>
          <a:p>
            <a:r>
              <a:rPr lang="zh-CN" altLang="en-US">
                <a:sym typeface="+mn-ea"/>
              </a:rPr>
              <a:t>情境化</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r>
              <a:rPr lang="en-US" altLang="zh-CN" sz="1400">
                <a:sym typeface="+mn-ea"/>
              </a:rPr>
              <a:t>+Stim Coding</a:t>
            </a:r>
            <a:endParaRPr lang="zh-CN" altLang="en-US"/>
          </a:p>
          <a:p>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6251">
        <p159:morph option="byObject"/>
      </p:transition>
    </mc:Choice>
    <mc:Fallback>
      <p:transition spd="slow" advTm="26251">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242570" y="680085"/>
            <a:ext cx="11707495" cy="5502275"/>
          </a:xfrm>
          <a:prstGeom prst="rect">
            <a:avLst/>
          </a:prstGeom>
          <a:blipFill rotWithShape="1">
            <a:blip r:embed="rId1">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4817745" y="1553845"/>
            <a:ext cx="2556510" cy="620395"/>
          </a:xfrm>
          <a:prstGeom prst="rect">
            <a:avLst/>
          </a:prstGeom>
        </p:spPr>
        <p:txBody>
          <a:bodyPr wrap="square">
            <a:noAutofit/>
            <a:extLst>
              <a:ext uri="{4A0BC546-FE56-4ADE-93B0-CB8AF2F6F144}">
                <wpsdc:textFrameExt xmlns:wpsdc="http://www.wps.cn/officeDocument/2022/drawingmlCustomData" type="text"/>
              </a:ext>
            </a:extLst>
          </a:bodyPr>
          <a:p>
            <a:pPr algn="ctr"/>
            <a:r>
              <a:rPr lang="zh-CN" altLang="en-US" sz="3200">
                <a:latin typeface="Times New Roman" panose="02020603050405020304" charset="0"/>
                <a:ea typeface="宋体" panose="02010600030101010101" pitchFamily="2" charset="-122"/>
                <a:cs typeface="Times New Roman" panose="02020603050405020304" charset="0"/>
              </a:rPr>
              <a:t>目录</a:t>
            </a:r>
            <a:endParaRPr lang="zh-CN" altLang="en-US" sz="3200">
              <a:latin typeface="Times New Roman" panose="02020603050405020304" charset="0"/>
              <a:ea typeface="宋体" panose="02010600030101010101" pitchFamily="2" charset="-122"/>
              <a:cs typeface="Times New Roman" panose="02020603050405020304" charset="0"/>
            </a:endParaRPr>
          </a:p>
        </p:txBody>
      </p:sp>
      <p:sp>
        <p:nvSpPr>
          <p:cNvPr id="13" name="圆角矩形 12"/>
          <p:cNvSpPr/>
          <p:nvPr>
            <p:custDataLst>
              <p:tags r:id="rId2"/>
            </p:custDataLst>
          </p:nvPr>
        </p:nvSpPr>
        <p:spPr>
          <a:xfrm>
            <a:off x="107569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p>
            <a:pPr algn="ctr"/>
            <a:endParaRPr lang="zh-CN" altLang="en-US">
              <a:cs typeface="MiSans Normal" panose="00000500000000000000" charset="-122"/>
            </a:endParaRPr>
          </a:p>
        </p:txBody>
      </p:sp>
      <p:sp>
        <p:nvSpPr>
          <p:cNvPr id="16" name="序号"/>
          <p:cNvSpPr txBox="1"/>
          <p:nvPr>
            <p:custDataLst>
              <p:tags r:id="rId3"/>
            </p:custDataLst>
          </p:nvPr>
        </p:nvSpPr>
        <p:spPr>
          <a:xfrm>
            <a:off x="1075690" y="2739390"/>
            <a:ext cx="826770" cy="829310"/>
          </a:xfrm>
          <a:prstGeom prst="ellipse">
            <a:avLst/>
          </a:prstGeom>
          <a:solidFill>
            <a:srgbClr val="006A44"/>
          </a:solidFill>
        </p:spPr>
        <p:txBody>
          <a:bodyPr wrap="none" lIns="0" tIns="0" rIns="0" bIns="0" rtlCol="0" anchor="ctr" anchorCtr="0">
            <a:normAutofit/>
          </a:bodyPr>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01</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18" name="圆角矩形 17"/>
          <p:cNvSpPr/>
          <p:nvPr>
            <p:custDataLst>
              <p:tags r:id="rId4"/>
            </p:custDataLst>
          </p:nvPr>
        </p:nvSpPr>
        <p:spPr>
          <a:xfrm>
            <a:off x="650240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p>
            <a:pPr algn="ctr"/>
            <a:endParaRPr lang="zh-CN" altLang="en-US">
              <a:cs typeface="MiSans Normal" panose="00000500000000000000" charset="-122"/>
            </a:endParaRPr>
          </a:p>
        </p:txBody>
      </p:sp>
      <p:sp>
        <p:nvSpPr>
          <p:cNvPr id="19" name="序号"/>
          <p:cNvSpPr txBox="1"/>
          <p:nvPr>
            <p:custDataLst>
              <p:tags r:id="rId5"/>
            </p:custDataLst>
          </p:nvPr>
        </p:nvSpPr>
        <p:spPr>
          <a:xfrm>
            <a:off x="6502400" y="2739390"/>
            <a:ext cx="826770" cy="829310"/>
          </a:xfrm>
          <a:prstGeom prst="ellipse">
            <a:avLst/>
          </a:prstGeom>
          <a:solidFill>
            <a:srgbClr val="006A44"/>
          </a:solidFill>
        </p:spPr>
        <p:txBody>
          <a:bodyPr wrap="none" lIns="0" tIns="0" rIns="0" bIns="0" rtlCol="0" anchor="ctr" anchorCtr="0">
            <a:normAutofit/>
          </a:bodyPr>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02</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0" name="标题"/>
          <p:cNvSpPr txBox="1"/>
          <p:nvPr>
            <p:custDataLst>
              <p:tags r:id="rId6"/>
            </p:custDataLst>
          </p:nvPr>
        </p:nvSpPr>
        <p:spPr>
          <a:xfrm>
            <a:off x="7743825" y="2739390"/>
            <a:ext cx="3437255" cy="833120"/>
          </a:xfrm>
          <a:prstGeom prst="rect">
            <a:avLst/>
          </a:prstGeom>
          <a:noFill/>
        </p:spPr>
        <p:txBody>
          <a:bodyPr wrap="square" lIns="91440" tIns="0" rIns="91440" bIns="0" rtlCol="0" anchor="ctr" anchorCtr="0">
            <a:normAutofit/>
          </a:bodyPr>
          <a:p>
            <a:pPr lvl="0" algn="l">
              <a:buClrTx/>
              <a:buSzTx/>
              <a:buFontTx/>
            </a:pPr>
            <a:r>
              <a:rPr lang="zh-CN" altLang="en-US" sz="2400" spc="200">
                <a:solidFill>
                  <a:schemeClr val="tx1">
                    <a:lumMod val="85000"/>
                    <a:lumOff val="15000"/>
                  </a:schemeClr>
                </a:solidFill>
                <a:uFillTx/>
                <a:latin typeface="Times New Roman" panose="02020603050405020304" charset="0"/>
                <a:ea typeface="宋体" panose="02010600030101010101" pitchFamily="2" charset="-122"/>
                <a:cs typeface="Times New Roman" panose="02020603050405020304" charset="0"/>
                <a:sym typeface="+mn-ea"/>
              </a:rPr>
              <a:t>研究一</a:t>
            </a:r>
            <a:endParaRPr lang="zh-CN" altLang="en-US" sz="2400" spc="200">
              <a:solidFill>
                <a:schemeClr val="tx1">
                  <a:lumMod val="85000"/>
                  <a:lumOff val="15000"/>
                </a:schemeClr>
              </a:solidFill>
              <a:uFillTx/>
              <a:latin typeface="Times New Roman" panose="02020603050405020304" charset="0"/>
              <a:ea typeface="宋体" panose="02010600030101010101" pitchFamily="2" charset="-122"/>
              <a:cs typeface="Times New Roman" panose="02020603050405020304" charset="0"/>
              <a:sym typeface="+mn-ea"/>
            </a:endParaRPr>
          </a:p>
        </p:txBody>
      </p:sp>
      <p:sp>
        <p:nvSpPr>
          <p:cNvPr id="4" name="标题"/>
          <p:cNvSpPr txBox="1"/>
          <p:nvPr>
            <p:custDataLst>
              <p:tags r:id="rId7"/>
            </p:custDataLst>
          </p:nvPr>
        </p:nvSpPr>
        <p:spPr>
          <a:xfrm>
            <a:off x="2189472" y="2739363"/>
            <a:ext cx="3437255" cy="833120"/>
          </a:xfrm>
          <a:prstGeom prst="rect">
            <a:avLst/>
          </a:prstGeom>
          <a:noFill/>
        </p:spPr>
        <p:txBody>
          <a:bodyPr wrap="square" lIns="91440" tIns="0" rIns="91440" bIns="0" rtlCol="0" anchor="ctr" anchorCtr="0">
            <a:normAutofit/>
          </a:bodyPr>
          <a:p>
            <a:pPr lvl="0" algn="l">
              <a:buClrTx/>
              <a:buSzTx/>
              <a:buFontTx/>
            </a:pPr>
            <a:r>
              <a:rPr lang="zh-CN" altLang="en-US" sz="2400" spc="200">
                <a:solidFill>
                  <a:schemeClr val="tx1">
                    <a:lumMod val="85000"/>
                    <a:lumOff val="15000"/>
                  </a:schemeClr>
                </a:solidFill>
                <a:uFillTx/>
                <a:latin typeface="Times New Roman" panose="02020603050405020304" charset="0"/>
                <a:ea typeface="宋体" panose="02010600030101010101" pitchFamily="2" charset="-122"/>
                <a:cs typeface="Times New Roman" panose="02020603050405020304" charset="0"/>
                <a:sym typeface="+mn-ea"/>
              </a:rPr>
              <a:t>研究背景</a:t>
            </a:r>
            <a:endParaRPr lang="zh-CN" altLang="en-US" sz="2400" spc="200">
              <a:solidFill>
                <a:schemeClr val="tx1">
                  <a:lumMod val="85000"/>
                  <a:lumOff val="15000"/>
                </a:schemeClr>
              </a:solidFill>
              <a:uFillTx/>
              <a:latin typeface="Times New Roman" panose="02020603050405020304" charset="0"/>
              <a:ea typeface="宋体" panose="02010600030101010101" pitchFamily="2" charset="-122"/>
              <a:cs typeface="Times New Roman" panose="02020603050405020304" charset="0"/>
              <a:sym typeface="+mn-ea"/>
            </a:endParaRPr>
          </a:p>
        </p:txBody>
      </p:sp>
      <p:sp>
        <p:nvSpPr>
          <p:cNvPr id="2" name="圆角矩形 1"/>
          <p:cNvSpPr/>
          <p:nvPr>
            <p:custDataLst>
              <p:tags r:id="rId8"/>
            </p:custDataLst>
          </p:nvPr>
        </p:nvSpPr>
        <p:spPr>
          <a:xfrm>
            <a:off x="1075690" y="450215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p>
            <a:pPr algn="ctr"/>
            <a:endParaRPr lang="zh-CN" altLang="en-US">
              <a:cs typeface="MiSans Normal" panose="00000500000000000000" charset="-122"/>
            </a:endParaRPr>
          </a:p>
        </p:txBody>
      </p:sp>
      <p:sp>
        <p:nvSpPr>
          <p:cNvPr id="7" name="序号"/>
          <p:cNvSpPr txBox="1"/>
          <p:nvPr>
            <p:custDataLst>
              <p:tags r:id="rId9"/>
            </p:custDataLst>
          </p:nvPr>
        </p:nvSpPr>
        <p:spPr>
          <a:xfrm>
            <a:off x="1075690" y="4502150"/>
            <a:ext cx="826770" cy="829310"/>
          </a:xfrm>
          <a:prstGeom prst="ellipse">
            <a:avLst/>
          </a:prstGeom>
          <a:solidFill>
            <a:srgbClr val="006A44"/>
          </a:solidFill>
        </p:spPr>
        <p:txBody>
          <a:bodyPr wrap="none" lIns="0" tIns="0" rIns="0" bIns="0" rtlCol="0" anchor="ctr" anchorCtr="0">
            <a:normAutofit/>
          </a:bodyPr>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04</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8" name="标题"/>
          <p:cNvSpPr txBox="1"/>
          <p:nvPr>
            <p:custDataLst>
              <p:tags r:id="rId10"/>
            </p:custDataLst>
          </p:nvPr>
        </p:nvSpPr>
        <p:spPr>
          <a:xfrm>
            <a:off x="2189472" y="4502123"/>
            <a:ext cx="3437255" cy="833120"/>
          </a:xfrm>
          <a:prstGeom prst="rect">
            <a:avLst/>
          </a:prstGeom>
          <a:noFill/>
        </p:spPr>
        <p:txBody>
          <a:bodyPr wrap="square" lIns="91440" tIns="0" rIns="91440" bIns="0" rtlCol="0" anchor="ctr" anchorCtr="0">
            <a:normAutofit/>
          </a:bodyPr>
          <a:p>
            <a:pPr lvl="0" algn="l">
              <a:buClrTx/>
              <a:buSzTx/>
              <a:buFontTx/>
            </a:pPr>
            <a:r>
              <a:rPr lang="zh-CN" altLang="en-US" sz="2400" spc="200">
                <a:solidFill>
                  <a:schemeClr val="tx1">
                    <a:lumMod val="85000"/>
                    <a:lumOff val="15000"/>
                  </a:schemeClr>
                </a:solidFill>
                <a:uFillTx/>
                <a:latin typeface="Times New Roman" panose="02020603050405020304" charset="0"/>
                <a:ea typeface="宋体" panose="02010600030101010101" pitchFamily="2" charset="-122"/>
                <a:cs typeface="Times New Roman" panose="02020603050405020304" charset="0"/>
                <a:sym typeface="+mn-ea"/>
              </a:rPr>
              <a:t>研究二</a:t>
            </a:r>
            <a:endParaRPr lang="zh-CN" altLang="en-US" sz="2400" spc="200">
              <a:solidFill>
                <a:schemeClr val="tx1">
                  <a:lumMod val="85000"/>
                  <a:lumOff val="15000"/>
                </a:schemeClr>
              </a:solidFill>
              <a:uFillTx/>
              <a:latin typeface="Times New Roman" panose="02020603050405020304" charset="0"/>
              <a:ea typeface="宋体" panose="02010600030101010101" pitchFamily="2" charset="-122"/>
              <a:cs typeface="Times New Roman" panose="02020603050405020304" charset="0"/>
              <a:sym typeface="+mn-ea"/>
            </a:endParaRPr>
          </a:p>
        </p:txBody>
      </p:sp>
      <p:sp>
        <p:nvSpPr>
          <p:cNvPr id="14" name="圆角矩形 13"/>
          <p:cNvSpPr/>
          <p:nvPr>
            <p:custDataLst>
              <p:tags r:id="rId11"/>
            </p:custDataLst>
          </p:nvPr>
        </p:nvSpPr>
        <p:spPr>
          <a:xfrm>
            <a:off x="6372225" y="4436745"/>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p>
            <a:pPr algn="ctr"/>
            <a:endParaRPr lang="zh-CN" altLang="en-US">
              <a:cs typeface="MiSans Normal" panose="00000500000000000000" charset="-122"/>
            </a:endParaRPr>
          </a:p>
        </p:txBody>
      </p:sp>
      <p:sp>
        <p:nvSpPr>
          <p:cNvPr id="11" name="序号"/>
          <p:cNvSpPr txBox="1"/>
          <p:nvPr>
            <p:custDataLst>
              <p:tags r:id="rId12"/>
            </p:custDataLst>
          </p:nvPr>
        </p:nvSpPr>
        <p:spPr>
          <a:xfrm>
            <a:off x="6449060" y="4440555"/>
            <a:ext cx="826770" cy="829310"/>
          </a:xfrm>
          <a:prstGeom prst="ellipse">
            <a:avLst/>
          </a:prstGeom>
          <a:solidFill>
            <a:srgbClr val="006A44"/>
          </a:solidFill>
        </p:spPr>
        <p:txBody>
          <a:bodyPr wrap="none" lIns="0" tIns="0" rIns="0" bIns="0" rtlCol="0" anchor="ctr" anchorCtr="0">
            <a:normAutofit/>
          </a:bodyPr>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04</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12" name="标题"/>
          <p:cNvSpPr txBox="1"/>
          <p:nvPr>
            <p:custDataLst>
              <p:tags r:id="rId13"/>
            </p:custDataLst>
          </p:nvPr>
        </p:nvSpPr>
        <p:spPr>
          <a:xfrm>
            <a:off x="7562842" y="4440528"/>
            <a:ext cx="3437255" cy="833120"/>
          </a:xfrm>
          <a:prstGeom prst="rect">
            <a:avLst/>
          </a:prstGeom>
          <a:noFill/>
        </p:spPr>
        <p:txBody>
          <a:bodyPr wrap="square" lIns="91440" tIns="0" rIns="91440" bIns="0" rtlCol="0" anchor="ctr" anchorCtr="0">
            <a:normAutofit/>
          </a:bodyPr>
          <a:p>
            <a:pPr lvl="0" algn="l">
              <a:buClrTx/>
              <a:buSzTx/>
              <a:buFontTx/>
            </a:pPr>
            <a:r>
              <a:rPr lang="zh-CN" altLang="en-US" sz="2400" spc="200">
                <a:solidFill>
                  <a:schemeClr val="tx1">
                    <a:lumMod val="85000"/>
                    <a:lumOff val="15000"/>
                  </a:schemeClr>
                </a:solidFill>
                <a:uFillTx/>
                <a:latin typeface="Times New Roman" panose="02020603050405020304" charset="0"/>
                <a:ea typeface="宋体" panose="02010600030101010101" pitchFamily="2" charset="-122"/>
                <a:cs typeface="Times New Roman" panose="02020603050405020304" charset="0"/>
                <a:sym typeface="+mn-ea"/>
              </a:rPr>
              <a:t>研究计划</a:t>
            </a:r>
            <a:endParaRPr lang="zh-CN" altLang="en-US" sz="2400" spc="200">
              <a:solidFill>
                <a:schemeClr val="tx1">
                  <a:lumMod val="85000"/>
                  <a:lumOff val="15000"/>
                </a:schemeClr>
              </a:solidFill>
              <a:uFillTx/>
              <a:latin typeface="Times New Roman" panose="02020603050405020304" charset="0"/>
              <a:ea typeface="宋体" panose="02010600030101010101" pitchFamily="2" charset="-122"/>
              <a:cs typeface="Times New Roman" panose="02020603050405020304" charset="0"/>
              <a:sym typeface="+mn-ea"/>
            </a:endParaRPr>
          </a:p>
        </p:txBody>
      </p:sp>
    </p:spTree>
    <p:custDataLst>
      <p:tags r:id="rId1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194">
        <p159:morph option="byObject"/>
      </p:transition>
    </mc:Choice>
    <mc:Fallback>
      <p:transition spd="slow" advTm="419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6" grpId="0" bldLvl="0" animBg="1"/>
      <p:bldP spid="13" grpId="1" animBg="1"/>
      <p:bldP spid="16" grpId="1" animBg="1"/>
      <p:bldP spid="20" grpId="0"/>
      <p:bldP spid="19" grpId="0" bldLvl="0" animBg="1"/>
      <p:bldP spid="18" grpId="0" bldLvl="0" animBg="1"/>
      <p:bldP spid="20" grpId="1"/>
      <p:bldP spid="19" grpId="1" animBg="1"/>
      <p:bldP spid="18" grpId="1" animBg="1"/>
      <p:bldP spid="4" grpId="0"/>
      <p:bldP spid="4" grpId="1"/>
      <p:bldP spid="2" grpId="0" bldLvl="0" animBg="1"/>
      <p:bldP spid="7" grpId="0" bldLvl="0" animBg="1"/>
      <p:bldP spid="2" grpId="1" animBg="1"/>
      <p:bldP spid="7" grpId="1" animBg="1"/>
      <p:bldP spid="8" grpId="0"/>
      <p:bldP spid="8" grpId="1"/>
      <p:bldP spid="11" grpId="0" bldLvl="0" animBg="1"/>
      <p:bldP spid="11" grpId="1" animBg="1"/>
      <p:bldP spid="12" grpId="0"/>
      <p:bldP spid="12" grpId="1"/>
      <p:bldP spid="1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descr="C:/Users/huanglanlan/Desktop/23-秋-新媒体图库/武东林/微信图片_20231204164121.jpg微信图片_20231204164121"/>
          <p:cNvPicPr preferRelativeResize="0">
            <a:picLocks noChangeAspect="1"/>
          </p:cNvPicPr>
          <p:nvPr/>
        </p:nvPicPr>
        <p:blipFill>
          <a:blip r:embed="rId1">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03</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2"/>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5594985" y="3060065"/>
            <a:ext cx="4012565" cy="92202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5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研究二</a:t>
            </a:r>
            <a:endParaRPr lang="zh-CN" altLang="en-US" sz="5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840">
        <p159:morph option="byObject"/>
      </p:transition>
    </mc:Choice>
    <mc:Fallback>
      <p:transition spd="slow" advTm="38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21" grpId="0"/>
      <p:bldP spid="37" grpId="0"/>
      <p:bldP spid="22" grpId="0" bldLvl="0" animBg="1"/>
      <p:bldP spid="24" grpId="0" bldLvl="0" animBg="1"/>
      <p:bldP spid="28" grpId="0"/>
      <p:bldP spid="2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526020" cy="460375"/>
          </a:xfrm>
          <a:prstGeom prst="rect">
            <a:avLst/>
          </a:prstGeom>
          <a:noFill/>
        </p:spPr>
        <p:txBody>
          <a:bodyPr wrap="none" rtlCol="0">
            <a:spAutoFit/>
          </a:bodyPr>
          <a:p>
            <a:pPr algn="l"/>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二：实证研究</a:t>
            </a:r>
            <a:r>
              <a:rPr lang="en-US" altLang="zh-CN"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验证模型有效性与优化实验设计</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自我匹配任务（</a:t>
            </a:r>
            <a:r>
              <a:rPr lang="en-US" altLang="zh-CN" sz="2400" b="1">
                <a:latin typeface="Times New Roman" panose="02020603050405020304" charset="0"/>
                <a:ea typeface="Times New Roman" panose="02020603050405020304" charset="0"/>
                <a:cs typeface="Times New Roman" panose="02020603050405020304" charset="0"/>
              </a:rPr>
              <a:t>Self-Matching Task</a:t>
            </a:r>
            <a:r>
              <a:rPr lang="zh-CN" altLang="en-US" sz="2400" b="1">
                <a:latin typeface="Times New Roman" panose="02020603050405020304" charset="0"/>
                <a:ea typeface="Times New Roman" panose="02020603050405020304" charset="0"/>
                <a:cs typeface="Times New Roman" panose="02020603050405020304" charset="0"/>
              </a:rPr>
              <a:t>）实验范式</a:t>
            </a:r>
            <a:endParaRPr lang="zh-CN" altLang="en-US" sz="2400" b="1">
              <a:latin typeface="Times New Roman" panose="02020603050405020304" charset="0"/>
              <a:ea typeface="Times New Roman" panose="02020603050405020304" charset="0"/>
              <a:cs typeface="Times New Roman" panose="02020603050405020304" charset="0"/>
            </a:endParaRPr>
          </a:p>
        </p:txBody>
      </p:sp>
      <p:sp>
        <p:nvSpPr>
          <p:cNvPr id="21" name="文本框 20"/>
          <p:cNvSpPr txBox="1"/>
          <p:nvPr/>
        </p:nvSpPr>
        <p:spPr>
          <a:xfrm>
            <a:off x="698500" y="1397000"/>
            <a:ext cx="3352165" cy="3169285"/>
          </a:xfrm>
          <a:prstGeom prst="rect">
            <a:avLst/>
          </a:prstGeom>
          <a:noFill/>
        </p:spPr>
        <p:txBody>
          <a:bodyPr wrap="square" rtlCol="0">
            <a:spAutoFit/>
          </a:bodyPr>
          <a:p>
            <a:pPr indent="457200"/>
            <a:r>
              <a:rPr lang="zh-CN" altLang="en-US" sz="2000"/>
              <a:t>任务范式沿用</a:t>
            </a:r>
            <a:r>
              <a:rPr lang="en-US" altLang="zh-CN" sz="2000"/>
              <a:t> Sui (2012) </a:t>
            </a:r>
            <a:r>
              <a:rPr lang="zh-CN" altLang="en-US" sz="2000"/>
              <a:t>提出的经典</a:t>
            </a:r>
            <a:r>
              <a:rPr lang="en-US" altLang="zh-CN" sz="2000"/>
              <a:t> Self-Matching Task </a:t>
            </a:r>
            <a:r>
              <a:rPr lang="zh-CN" altLang="en-US" sz="2000"/>
              <a:t>范式。实验通过操纵核心自变量（练习次数</a:t>
            </a:r>
            <a:r>
              <a:rPr lang="en-US" altLang="zh-CN" sz="2000"/>
              <a:t> P</a:t>
            </a:r>
            <a:r>
              <a:rPr lang="zh-CN" altLang="en-US" sz="2000"/>
              <a:t>、刺激呈现时间</a:t>
            </a:r>
            <a:r>
              <a:rPr lang="en-US" altLang="zh-CN" sz="2000"/>
              <a:t> T</a:t>
            </a:r>
            <a:r>
              <a:rPr lang="zh-CN" altLang="en-US" sz="2000"/>
              <a:t>、反应窗口</a:t>
            </a:r>
            <a:r>
              <a:rPr lang="en-US" altLang="zh-CN" sz="2000"/>
              <a:t> W</a:t>
            </a:r>
            <a:r>
              <a:rPr lang="zh-CN" altLang="en-US" sz="2000"/>
              <a:t>），创设多维度的实验设计空间；要求被试完成自我相关</a:t>
            </a:r>
            <a:r>
              <a:rPr lang="en-US" altLang="zh-CN" sz="2000"/>
              <a:t> / </a:t>
            </a:r>
            <a:r>
              <a:rPr lang="zh-CN" altLang="en-US" sz="2000"/>
              <a:t>无关刺激的匹配判断任务，同步记录核心行为指标（反应时、正确率）。</a:t>
            </a:r>
            <a:endParaRPr lang="zh-CN" altLang="en-US" sz="2000"/>
          </a:p>
        </p:txBody>
      </p:sp>
      <p:pic>
        <p:nvPicPr>
          <p:cNvPr id="7" name="图片 6"/>
          <p:cNvPicPr>
            <a:picLocks noChangeAspect="1"/>
          </p:cNvPicPr>
          <p:nvPr/>
        </p:nvPicPr>
        <p:blipFill>
          <a:blip r:embed="rId3"/>
          <a:stretch>
            <a:fillRect/>
          </a:stretch>
        </p:blipFill>
        <p:spPr>
          <a:xfrm>
            <a:off x="4560570" y="1608455"/>
            <a:ext cx="6438265" cy="4160520"/>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068">
        <p159:morph option="byObject"/>
      </p:transition>
    </mc:Choice>
    <mc:Fallback>
      <p:transition spd="slow" advTm="21068">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526020" cy="460375"/>
          </a:xfrm>
          <a:prstGeom prst="rect">
            <a:avLst/>
          </a:prstGeom>
          <a:noFill/>
        </p:spPr>
        <p:txBody>
          <a:bodyPr wrap="none" rtlCol="0">
            <a:spAutoFit/>
          </a:bodyPr>
          <a:p>
            <a:pPr algn="l"/>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二：实证研究</a:t>
            </a:r>
            <a:r>
              <a:rPr lang="en-US" altLang="zh-CN"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验证模型有效性与优化实验设计</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自我匹配任务（</a:t>
            </a:r>
            <a:r>
              <a:rPr lang="en-US" altLang="zh-CN" sz="2400" b="1">
                <a:latin typeface="Times New Roman" panose="02020603050405020304" charset="0"/>
                <a:ea typeface="Times New Roman" panose="02020603050405020304" charset="0"/>
                <a:cs typeface="Times New Roman" panose="02020603050405020304" charset="0"/>
              </a:rPr>
              <a:t>Self-Matching Task</a:t>
            </a:r>
            <a:r>
              <a:rPr lang="zh-CN" altLang="en-US" sz="2400" b="1">
                <a:latin typeface="Times New Roman" panose="02020603050405020304" charset="0"/>
                <a:ea typeface="Times New Roman" panose="02020603050405020304" charset="0"/>
                <a:cs typeface="Times New Roman" panose="02020603050405020304" charset="0"/>
              </a:rPr>
              <a:t>）实验范式</a:t>
            </a:r>
            <a:endParaRPr lang="zh-CN" altLang="en-US" sz="2400" b="1">
              <a:latin typeface="Times New Roman" panose="02020603050405020304" charset="0"/>
              <a:ea typeface="Times New Roman" panose="02020603050405020304" charset="0"/>
              <a:cs typeface="Times New Roman" panose="02020603050405020304" charset="0"/>
            </a:endParaRPr>
          </a:p>
        </p:txBody>
      </p:sp>
      <p:pic>
        <p:nvPicPr>
          <p:cNvPr id="7" name="图片 6"/>
          <p:cNvPicPr>
            <a:picLocks noChangeAspect="1"/>
          </p:cNvPicPr>
          <p:nvPr/>
        </p:nvPicPr>
        <p:blipFill>
          <a:blip r:embed="rId3"/>
          <a:stretch>
            <a:fillRect/>
          </a:stretch>
        </p:blipFill>
        <p:spPr>
          <a:xfrm>
            <a:off x="8352790" y="1304925"/>
            <a:ext cx="3746500" cy="2421255"/>
          </a:xfrm>
          <a:prstGeom prst="rect">
            <a:avLst/>
          </a:prstGeom>
        </p:spPr>
      </p:pic>
      <p:sp>
        <p:nvSpPr>
          <p:cNvPr id="6" name="文本框 5"/>
          <p:cNvSpPr txBox="1"/>
          <p:nvPr/>
        </p:nvSpPr>
        <p:spPr>
          <a:xfrm>
            <a:off x="605155" y="1553210"/>
            <a:ext cx="3846830" cy="4246245"/>
          </a:xfrm>
          <a:prstGeom prst="rect">
            <a:avLst/>
          </a:prstGeom>
          <a:noFill/>
        </p:spPr>
        <p:txBody>
          <a:bodyPr wrap="square" rtlCol="0">
            <a:spAutoFit/>
          </a:bodyPr>
          <a:p>
            <a:r>
              <a:rPr lang="zh-CN" altLang="en-US" b="1"/>
              <a:t>被试：</a:t>
            </a:r>
            <a:r>
              <a:rPr lang="zh-CN" altLang="en-US"/>
              <a:t>使用</a:t>
            </a:r>
            <a:r>
              <a:rPr lang="zh-CN" altLang="en-US" i="1" u="sng"/>
              <a:t>贝叶斯因子</a:t>
            </a:r>
            <a:r>
              <a:rPr lang="en-US" altLang="zh-CN" i="1" u="sng"/>
              <a:t> </a:t>
            </a:r>
            <a:r>
              <a:rPr lang="zh-CN" altLang="en-US"/>
              <a:t>序列分析方法决定停止收集数据的时间。具体而言，在每一练习次数水平下，逐步累积被试数据，并在每次加入新被试后，对正确试次的反应时数据进行贝叶斯重复测量方差分析，重点考察实验设计参数</a:t>
            </a:r>
            <a:r>
              <a:rPr lang="en-US" altLang="zh-CN"/>
              <a:t> P</a:t>
            </a:r>
            <a:r>
              <a:rPr lang="zh-CN" altLang="en-US"/>
              <a:t>、</a:t>
            </a:r>
            <a:r>
              <a:rPr lang="en-US" altLang="zh-CN"/>
              <a:t>T</a:t>
            </a:r>
            <a:r>
              <a:rPr lang="zh-CN" altLang="en-US"/>
              <a:t>、</a:t>
            </a:r>
            <a:r>
              <a:rPr lang="en-US" altLang="zh-CN"/>
              <a:t>W </a:t>
            </a:r>
            <a:r>
              <a:rPr lang="zh-CN" altLang="en-US"/>
              <a:t>及其交互作用的证据强度。当</a:t>
            </a:r>
            <a:r>
              <a:rPr lang="en-US" altLang="zh-CN"/>
              <a:t> BF</a:t>
            </a:r>
            <a:r>
              <a:rPr lang="en-US" altLang="zh-CN" baseline="-25000"/>
              <a:t>10</a:t>
            </a:r>
            <a:r>
              <a:rPr lang="en-US" altLang="zh-CN"/>
              <a:t>≥ 10 </a:t>
            </a:r>
            <a:r>
              <a:rPr lang="zh-CN" altLang="en-US"/>
              <a:t>时，认为数据对备择假设提供了较强支持，可停止该条件下的数据收集；当</a:t>
            </a:r>
            <a:r>
              <a:rPr lang="en-US" altLang="zh-CN"/>
              <a:t> BF</a:t>
            </a:r>
            <a:r>
              <a:rPr lang="en-US" altLang="zh-CN" baseline="-25000"/>
              <a:t>10</a:t>
            </a:r>
            <a:r>
              <a:rPr lang="en-US" altLang="zh-CN"/>
              <a:t>≤ 1/10 </a:t>
            </a:r>
            <a:r>
              <a:rPr lang="zh-CN" altLang="en-US"/>
              <a:t>时，则认为数据支持原假设，同样停止收集。该阈值设置遵循当前心理学中关于贝叶斯证据解释的通行标准（胡传鹏等</a:t>
            </a:r>
            <a:r>
              <a:rPr lang="en-US" altLang="zh-CN"/>
              <a:t>, 2018</a:t>
            </a:r>
            <a:r>
              <a:rPr lang="zh-CN" altLang="en-US"/>
              <a:t>；郑元瑞</a:t>
            </a:r>
            <a:r>
              <a:rPr lang="en-US" altLang="zh-CN"/>
              <a:t> &amp; </a:t>
            </a:r>
            <a:r>
              <a:rPr lang="zh-CN" altLang="en-US"/>
              <a:t>胡传鹏</a:t>
            </a:r>
            <a:r>
              <a:rPr lang="en-US" altLang="zh-CN"/>
              <a:t>, 2024</a:t>
            </a:r>
            <a:r>
              <a:rPr lang="zh-CN" altLang="en-US"/>
              <a:t>）。</a:t>
            </a:r>
            <a:endParaRPr lang="zh-CN" altLang="en-US"/>
          </a:p>
        </p:txBody>
      </p:sp>
      <p:sp>
        <p:nvSpPr>
          <p:cNvPr id="8" name="文本框 7"/>
          <p:cNvSpPr txBox="1"/>
          <p:nvPr/>
        </p:nvSpPr>
        <p:spPr>
          <a:xfrm>
            <a:off x="4669155" y="1553210"/>
            <a:ext cx="3691890" cy="3969385"/>
          </a:xfrm>
          <a:prstGeom prst="rect">
            <a:avLst/>
          </a:prstGeom>
          <a:noFill/>
        </p:spPr>
        <p:txBody>
          <a:bodyPr wrap="square" rtlCol="0">
            <a:spAutoFit/>
          </a:bodyPr>
          <a:p>
            <a:r>
              <a:rPr lang="zh-CN" altLang="en-US" b="1">
                <a:sym typeface="+mn-ea"/>
              </a:rPr>
              <a:t>实验流程：</a:t>
            </a:r>
            <a:r>
              <a:rPr lang="zh-CN" altLang="en-US">
                <a:sym typeface="+mn-ea"/>
              </a:rPr>
              <a:t>每个试次开始时，屏幕中央呈现注视点（白色十字，</a:t>
            </a:r>
            <a:r>
              <a:rPr lang="en-US" altLang="zh-CN">
                <a:sym typeface="+mn-ea"/>
              </a:rPr>
              <a:t>100 ms</a:t>
            </a:r>
            <a:r>
              <a:rPr lang="zh-CN" altLang="en-US">
                <a:sym typeface="+mn-ea"/>
              </a:rPr>
              <a:t>）；随后同时呈现目标刺激（几何形状与身份标签），刺激呈现时间</a:t>
            </a:r>
            <a:r>
              <a:rPr lang="en-US" altLang="zh-CN">
                <a:sym typeface="+mn-ea"/>
              </a:rPr>
              <a:t> T </a:t>
            </a:r>
            <a:r>
              <a:rPr lang="zh-CN" altLang="en-US">
                <a:sym typeface="+mn-ea"/>
              </a:rPr>
              <a:t>在实验中按不同水平操纵；刺激消失后，被试需在限定的反应窗口</a:t>
            </a:r>
            <a:r>
              <a:rPr lang="en-US" altLang="zh-CN">
                <a:sym typeface="+mn-ea"/>
              </a:rPr>
              <a:t> W </a:t>
            </a:r>
            <a:r>
              <a:rPr lang="zh-CN" altLang="en-US">
                <a:sym typeface="+mn-ea"/>
              </a:rPr>
              <a:t>内完成按键反应（</a:t>
            </a:r>
            <a:r>
              <a:rPr lang="en-US" altLang="zh-CN">
                <a:sym typeface="+mn-ea"/>
              </a:rPr>
              <a:t>“F”</a:t>
            </a:r>
            <a:r>
              <a:rPr lang="zh-CN" altLang="en-US">
                <a:sym typeface="+mn-ea"/>
              </a:rPr>
              <a:t>键表示匹配，</a:t>
            </a:r>
            <a:r>
              <a:rPr lang="en-US" altLang="zh-CN">
                <a:sym typeface="+mn-ea"/>
              </a:rPr>
              <a:t>“J”</a:t>
            </a:r>
            <a:r>
              <a:rPr lang="zh-CN" altLang="en-US">
                <a:sym typeface="+mn-ea"/>
              </a:rPr>
              <a:t>键表示不匹配），超出反应窗口的反应计为错误；反应结束后呈现反馈（</a:t>
            </a:r>
            <a:r>
              <a:rPr lang="en-US" altLang="zh-CN">
                <a:sym typeface="+mn-ea"/>
              </a:rPr>
              <a:t>“</a:t>
            </a:r>
            <a:r>
              <a:rPr lang="zh-CN" altLang="en-US">
                <a:sym typeface="+mn-ea"/>
              </a:rPr>
              <a:t>正确</a:t>
            </a:r>
            <a:r>
              <a:rPr lang="en-US" altLang="zh-CN">
                <a:sym typeface="+mn-ea"/>
              </a:rPr>
              <a:t>”“</a:t>
            </a:r>
            <a:r>
              <a:rPr lang="zh-CN" altLang="en-US">
                <a:sym typeface="+mn-ea"/>
              </a:rPr>
              <a:t>错误</a:t>
            </a:r>
            <a:r>
              <a:rPr lang="en-US" altLang="zh-CN">
                <a:sym typeface="+mn-ea"/>
              </a:rPr>
              <a:t>”</a:t>
            </a:r>
            <a:r>
              <a:rPr lang="zh-CN" altLang="en-US">
                <a:sym typeface="+mn-ea"/>
              </a:rPr>
              <a:t>或</a:t>
            </a:r>
            <a:r>
              <a:rPr lang="en-US" altLang="zh-CN">
                <a:sym typeface="+mn-ea"/>
              </a:rPr>
              <a:t>“</a:t>
            </a:r>
            <a:r>
              <a:rPr lang="zh-CN" altLang="en-US">
                <a:sym typeface="+mn-ea"/>
              </a:rPr>
              <a:t>超时</a:t>
            </a:r>
            <a:r>
              <a:rPr lang="en-US" altLang="zh-CN">
                <a:sym typeface="+mn-ea"/>
              </a:rPr>
              <a:t>”</a:t>
            </a:r>
            <a:r>
              <a:rPr lang="zh-CN" altLang="en-US">
                <a:sym typeface="+mn-ea"/>
              </a:rPr>
              <a:t>，</a:t>
            </a:r>
            <a:r>
              <a:rPr lang="en-US" altLang="zh-CN">
                <a:sym typeface="+mn-ea"/>
              </a:rPr>
              <a:t>500 ms</a:t>
            </a:r>
            <a:r>
              <a:rPr lang="zh-CN" altLang="en-US">
                <a:sym typeface="+mn-ea"/>
              </a:rPr>
              <a:t>），随后进入下一试次。实验包含</a:t>
            </a:r>
            <a:r>
              <a:rPr lang="en-US" altLang="zh-CN">
                <a:sym typeface="+mn-ea"/>
              </a:rPr>
              <a:t>9</a:t>
            </a:r>
            <a:r>
              <a:rPr lang="zh-CN" altLang="en-US">
                <a:sym typeface="+mn-ea"/>
              </a:rPr>
              <a:t>个实验块，每个实验块</a:t>
            </a:r>
            <a:r>
              <a:rPr lang="en-US" altLang="zh-CN">
                <a:sym typeface="+mn-ea"/>
              </a:rPr>
              <a:t>48</a:t>
            </a:r>
            <a:r>
              <a:rPr lang="zh-CN" altLang="en-US">
                <a:sym typeface="+mn-ea"/>
              </a:rPr>
              <a:t>个试次，块间休息</a:t>
            </a:r>
            <a:r>
              <a:rPr lang="en-US" altLang="zh-CN">
                <a:sym typeface="+mn-ea"/>
              </a:rPr>
              <a:t>2</a:t>
            </a:r>
            <a:r>
              <a:rPr lang="zh-CN" altLang="en-US">
                <a:sym typeface="+mn-ea"/>
              </a:rPr>
              <a:t>分钟，总时长约</a:t>
            </a:r>
            <a:r>
              <a:rPr lang="en-US" altLang="zh-CN">
                <a:sym typeface="+mn-ea"/>
              </a:rPr>
              <a:t>40</a:t>
            </a:r>
            <a:r>
              <a:rPr lang="zh-CN" altLang="en-US">
                <a:sym typeface="+mn-ea"/>
              </a:rPr>
              <a:t>分钟。</a:t>
            </a:r>
            <a:endParaRPr lang="zh-CN" altLang="en-US"/>
          </a:p>
        </p:txBody>
      </p:sp>
      <p:sp>
        <p:nvSpPr>
          <p:cNvPr id="9" name="圆角矩形 8"/>
          <p:cNvSpPr/>
          <p:nvPr/>
        </p:nvSpPr>
        <p:spPr>
          <a:xfrm>
            <a:off x="554355" y="1397000"/>
            <a:ext cx="3898265" cy="4550410"/>
          </a:xfrm>
          <a:prstGeom prst="roundRect">
            <a:avLst/>
          </a:prstGeom>
          <a:ln w="28575" cmpd="sng">
            <a:solidFill>
              <a:srgbClr val="006A4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圆角矩形 10"/>
          <p:cNvSpPr/>
          <p:nvPr/>
        </p:nvSpPr>
        <p:spPr>
          <a:xfrm>
            <a:off x="4569460" y="1397000"/>
            <a:ext cx="3783330" cy="4550410"/>
          </a:xfrm>
          <a:prstGeom prst="roundRect">
            <a:avLst/>
          </a:prstGeom>
          <a:ln w="28575" cmpd="sng">
            <a:solidFill>
              <a:srgbClr val="006A4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264160" y="6180455"/>
            <a:ext cx="11835130" cy="737235"/>
          </a:xfrm>
          <a:prstGeom prst="rect">
            <a:avLst/>
          </a:prstGeom>
          <a:noFill/>
        </p:spPr>
        <p:txBody>
          <a:bodyPr wrap="square" rtlCol="0">
            <a:spAutoFit/>
          </a:bodyPr>
          <a:p>
            <a:r>
              <a:rPr lang="en-US" altLang="zh-CN" sz="1400"/>
              <a:t>[1] </a:t>
            </a:r>
            <a:r>
              <a:rPr lang="zh-CN" altLang="en-US" sz="1400"/>
              <a:t>胡传鹏</a:t>
            </a:r>
            <a:r>
              <a:rPr lang="en-US" altLang="zh-CN" sz="1400"/>
              <a:t>, </a:t>
            </a:r>
            <a:r>
              <a:rPr lang="zh-CN" altLang="en-US" sz="1400"/>
              <a:t>孔祥祯</a:t>
            </a:r>
            <a:r>
              <a:rPr lang="en-US" altLang="zh-CN" sz="1400"/>
              <a:t>, Wagenmakers E.-J., Ly A., &amp; </a:t>
            </a:r>
            <a:r>
              <a:rPr lang="zh-CN" altLang="en-US" sz="1400"/>
              <a:t>彭凯平</a:t>
            </a:r>
            <a:r>
              <a:rPr lang="en-US" altLang="zh-CN" sz="1400"/>
              <a:t>. (2018). </a:t>
            </a:r>
            <a:r>
              <a:rPr lang="zh-CN" altLang="en-US" sz="1400"/>
              <a:t>贝叶斯因子及其在</a:t>
            </a:r>
            <a:r>
              <a:rPr lang="en-US" altLang="zh-CN" sz="1400"/>
              <a:t>JASP</a:t>
            </a:r>
            <a:r>
              <a:rPr lang="zh-CN" altLang="en-US" sz="1400"/>
              <a:t>中的实现</a:t>
            </a:r>
            <a:r>
              <a:rPr lang="en-US" altLang="zh-CN" sz="1400"/>
              <a:t>. </a:t>
            </a:r>
            <a:r>
              <a:rPr lang="zh-CN" altLang="en-US" sz="1400"/>
              <a:t>心理科学进展</a:t>
            </a:r>
            <a:r>
              <a:rPr lang="en-US" altLang="zh-CN" sz="1400"/>
              <a:t>, 26(6), 951–965.</a:t>
            </a:r>
            <a:endParaRPr lang="en-US" altLang="zh-CN" sz="1400"/>
          </a:p>
          <a:p>
            <a:r>
              <a:rPr lang="en-US" altLang="zh-CN" sz="1400">
                <a:sym typeface="+mn-ea"/>
              </a:rPr>
              <a:t>[2] </a:t>
            </a:r>
            <a:r>
              <a:rPr lang="zh-CN" altLang="en-US" sz="1400">
                <a:sym typeface="+mn-ea"/>
              </a:rPr>
              <a:t>郑元瑞</a:t>
            </a:r>
            <a:r>
              <a:rPr lang="en-US" altLang="zh-CN" sz="1400">
                <a:sym typeface="+mn-ea"/>
              </a:rPr>
              <a:t>, &amp; </a:t>
            </a:r>
            <a:r>
              <a:rPr lang="zh-CN" altLang="en-US" sz="1400">
                <a:sym typeface="+mn-ea"/>
              </a:rPr>
              <a:t>胡传鹏</a:t>
            </a:r>
            <a:r>
              <a:rPr lang="en-US" altLang="zh-CN" sz="1400">
                <a:sym typeface="+mn-ea"/>
              </a:rPr>
              <a:t>. (2024). </a:t>
            </a:r>
            <a:r>
              <a:rPr lang="zh-CN" altLang="en-US" sz="1400">
                <a:sym typeface="+mn-ea"/>
              </a:rPr>
              <a:t>贝叶斯因子序列分析</a:t>
            </a:r>
            <a:r>
              <a:rPr lang="en-US" altLang="zh-CN" sz="1400">
                <a:sym typeface="+mn-ea"/>
              </a:rPr>
              <a:t>:</a:t>
            </a:r>
            <a:r>
              <a:rPr lang="zh-CN" altLang="en-US" sz="1400">
                <a:sym typeface="+mn-ea"/>
              </a:rPr>
              <a:t>实验设计中平衡信息与效率的新方法</a:t>
            </a:r>
            <a:r>
              <a:rPr lang="en-US" altLang="zh-CN" sz="1400">
                <a:sym typeface="+mn-ea"/>
              </a:rPr>
              <a:t>. </a:t>
            </a:r>
            <a:r>
              <a:rPr lang="zh-CN" altLang="en-US" sz="1400">
                <a:sym typeface="+mn-ea"/>
              </a:rPr>
              <a:t>应用心理学</a:t>
            </a:r>
            <a:r>
              <a:rPr lang="en-US" altLang="zh-CN" sz="1400">
                <a:sym typeface="+mn-ea"/>
              </a:rPr>
              <a:t>, 30(2), 158–171.</a:t>
            </a:r>
            <a:endParaRPr lang="en-US" altLang="zh-CN" sz="1400"/>
          </a:p>
          <a:p>
            <a:r>
              <a:rPr lang="en-US" altLang="zh-CN" sz="1400"/>
              <a:t> </a:t>
            </a:r>
            <a:endParaRPr lang="en-US" altLang="zh-CN" sz="1400"/>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557">
        <p159:morph option="byObject"/>
      </p:transition>
    </mc:Choice>
    <mc:Fallback>
      <p:transition spd="slow" advTm="46557">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526020" cy="460375"/>
          </a:xfrm>
          <a:prstGeom prst="rect">
            <a:avLst/>
          </a:prstGeom>
          <a:noFill/>
        </p:spPr>
        <p:txBody>
          <a:bodyPr wrap="none" rtlCol="0">
            <a:spAutoFit/>
          </a:bodyPr>
          <a:p>
            <a:pPr algn="l"/>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二：实证研究</a:t>
            </a:r>
            <a:r>
              <a:rPr lang="en-US" altLang="zh-CN"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验证模型有效性与优化实验设计</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实验设计空间的优化探索</a:t>
            </a:r>
            <a:endParaRPr lang="zh-CN" altLang="en-US" sz="2400" b="1">
              <a:latin typeface="Times New Roman" panose="02020603050405020304" charset="0"/>
              <a:ea typeface="Times New Roman" panose="02020603050405020304" charset="0"/>
              <a:cs typeface="Times New Roman" panose="02020603050405020304" charset="0"/>
            </a:endParaRPr>
          </a:p>
        </p:txBody>
      </p:sp>
      <p:sp>
        <p:nvSpPr>
          <p:cNvPr id="6" name="文本框 5"/>
          <p:cNvSpPr txBox="1"/>
          <p:nvPr/>
        </p:nvSpPr>
        <p:spPr>
          <a:xfrm>
            <a:off x="605155" y="1553210"/>
            <a:ext cx="4064000" cy="368300"/>
          </a:xfrm>
          <a:prstGeom prst="rect">
            <a:avLst/>
          </a:prstGeom>
          <a:noFill/>
        </p:spPr>
        <p:txBody>
          <a:bodyPr wrap="square" rtlCol="0">
            <a:spAutoFit/>
          </a:bodyPr>
          <a:p>
            <a:endParaRPr lang="zh-CN" altLang="en-US"/>
          </a:p>
        </p:txBody>
      </p:sp>
      <p:pic>
        <p:nvPicPr>
          <p:cNvPr id="8" name="图片 7"/>
          <p:cNvPicPr>
            <a:picLocks noChangeAspect="1"/>
          </p:cNvPicPr>
          <p:nvPr/>
        </p:nvPicPr>
        <p:blipFill>
          <a:blip r:embed="rId3"/>
          <a:stretch>
            <a:fillRect/>
          </a:stretch>
        </p:blipFill>
        <p:spPr>
          <a:xfrm>
            <a:off x="8605520" y="1304925"/>
            <a:ext cx="3037205" cy="1962785"/>
          </a:xfrm>
          <a:prstGeom prst="rect">
            <a:avLst/>
          </a:prstGeom>
        </p:spPr>
      </p:pic>
      <p:sp>
        <p:nvSpPr>
          <p:cNvPr id="9" name="文本框 8"/>
          <p:cNvSpPr txBox="1"/>
          <p:nvPr/>
        </p:nvSpPr>
        <p:spPr>
          <a:xfrm>
            <a:off x="605155" y="1553210"/>
            <a:ext cx="7357110" cy="1738630"/>
          </a:xfrm>
          <a:prstGeom prst="rect">
            <a:avLst/>
          </a:prstGeom>
          <a:noFill/>
        </p:spPr>
        <p:txBody>
          <a:bodyPr wrap="square" rtlCol="0">
            <a:noAutofit/>
          </a:bodyPr>
          <a:p>
            <a:r>
              <a:rPr lang="zh-CN" altLang="en-US" b="1">
                <a:sym typeface="+mn-ea"/>
              </a:rPr>
              <a:t>实验设计：</a:t>
            </a:r>
            <a:r>
              <a:rPr lang="zh-CN" altLang="en-US"/>
              <a:t>实验采用以</a:t>
            </a:r>
            <a:r>
              <a:rPr lang="en-US" altLang="zh-CN"/>
              <a:t>“</a:t>
            </a:r>
            <a:r>
              <a:rPr lang="zh-CN" altLang="en-US"/>
              <a:t>实验设计参数</a:t>
            </a:r>
            <a:r>
              <a:rPr lang="en-US" altLang="zh-CN"/>
              <a:t>”</a:t>
            </a:r>
            <a:r>
              <a:rPr lang="zh-CN" altLang="en-US"/>
              <a:t>为核心的三因素</a:t>
            </a:r>
            <a:r>
              <a:rPr lang="zh-CN" altLang="en-US" u="sng"/>
              <a:t>混合实验设计</a:t>
            </a:r>
            <a:r>
              <a:rPr lang="zh-CN" altLang="en-US"/>
              <a:t>，其中</a:t>
            </a:r>
            <a:r>
              <a:rPr lang="en-US" altLang="zh-CN"/>
              <a:t>P</a:t>
            </a:r>
            <a:r>
              <a:rPr lang="zh-CN" altLang="en-US"/>
              <a:t>（练习试次）为被试间变量，</a:t>
            </a:r>
            <a:r>
              <a:rPr lang="en-US" altLang="zh-CN"/>
              <a:t>T</a:t>
            </a:r>
            <a:r>
              <a:rPr lang="zh-CN" altLang="en-US"/>
              <a:t>（刺激呈现时间）、</a:t>
            </a:r>
            <a:r>
              <a:rPr lang="en-US" altLang="zh-CN"/>
              <a:t>W</a:t>
            </a:r>
            <a:r>
              <a:rPr lang="zh-CN" altLang="en-US"/>
              <a:t>（反应窗口）为被试内变量；任务目标、图形为被试内变量，与</a:t>
            </a:r>
            <a:r>
              <a:rPr lang="en-US" altLang="zh-CN"/>
              <a:t>Self-Matching Task</a:t>
            </a:r>
            <a:r>
              <a:rPr lang="zh-CN" altLang="en-US"/>
              <a:t>范式的</a:t>
            </a:r>
            <a:r>
              <a:rPr lang="en-US" altLang="zh-CN"/>
              <a:t>2</a:t>
            </a:r>
            <a:r>
              <a:rPr lang="zh-CN" altLang="en-US"/>
              <a:t>种身份类型（</a:t>
            </a:r>
            <a:r>
              <a:rPr lang="en-US" altLang="zh-CN"/>
              <a:t>Self</a:t>
            </a:r>
            <a:r>
              <a:rPr lang="zh-CN" altLang="en-US"/>
              <a:t>、</a:t>
            </a:r>
            <a:r>
              <a:rPr lang="en-US" altLang="zh-CN"/>
              <a:t>Stranger</a:t>
            </a:r>
            <a:r>
              <a:rPr lang="zh-CN" altLang="en-US"/>
              <a:t>）及</a:t>
            </a:r>
            <a:r>
              <a:rPr lang="en-US" altLang="zh-CN"/>
              <a:t>2</a:t>
            </a:r>
            <a:r>
              <a:rPr lang="zh-CN" altLang="en-US"/>
              <a:t>种匹配条件（</a:t>
            </a:r>
            <a:r>
              <a:rPr lang="en-US" altLang="zh-CN"/>
              <a:t>Matching</a:t>
            </a:r>
            <a:r>
              <a:rPr lang="zh-CN" altLang="en-US"/>
              <a:t>、</a:t>
            </a:r>
            <a:r>
              <a:rPr lang="en-US" altLang="zh-CN"/>
              <a:t>Nonmatching</a:t>
            </a:r>
            <a:r>
              <a:rPr lang="zh-CN" altLang="en-US"/>
              <a:t>）形成完整实验情境。</a:t>
            </a:r>
            <a:endParaRPr lang="zh-CN" altLang="en-US"/>
          </a:p>
        </p:txBody>
      </p:sp>
      <p:sp>
        <p:nvSpPr>
          <p:cNvPr id="11" name="圆角矩形 10"/>
          <p:cNvSpPr/>
          <p:nvPr/>
        </p:nvSpPr>
        <p:spPr>
          <a:xfrm>
            <a:off x="554355" y="1397000"/>
            <a:ext cx="7470140" cy="1744980"/>
          </a:xfrm>
          <a:prstGeom prst="roundRect">
            <a:avLst/>
          </a:prstGeom>
          <a:ln w="28575" cmpd="sng">
            <a:solidFill>
              <a:srgbClr val="006A4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554355" y="3448050"/>
            <a:ext cx="7720330" cy="2030095"/>
          </a:xfrm>
          <a:prstGeom prst="rect">
            <a:avLst/>
          </a:prstGeom>
          <a:noFill/>
        </p:spPr>
        <p:txBody>
          <a:bodyPr wrap="square" rtlCol="0">
            <a:spAutoFit/>
          </a:bodyPr>
          <a:p>
            <a:pPr indent="457200"/>
            <a:r>
              <a:rPr lang="zh-CN" altLang="en-US">
                <a:sym typeface="+mn-ea"/>
              </a:rPr>
              <a:t>本研究中练习次数</a:t>
            </a:r>
            <a:r>
              <a:rPr lang="en-US" altLang="zh-CN">
                <a:sym typeface="+mn-ea"/>
              </a:rPr>
              <a:t> P</a:t>
            </a:r>
            <a:r>
              <a:rPr lang="zh-CN" altLang="en-US">
                <a:sym typeface="+mn-ea"/>
              </a:rPr>
              <a:t>、刺激呈现时间</a:t>
            </a:r>
            <a:r>
              <a:rPr lang="en-US" altLang="zh-CN">
                <a:sym typeface="+mn-ea"/>
              </a:rPr>
              <a:t> T </a:t>
            </a:r>
            <a:r>
              <a:rPr lang="zh-CN" altLang="en-US">
                <a:sym typeface="+mn-ea"/>
              </a:rPr>
              <a:t>与反应窗口</a:t>
            </a:r>
            <a:r>
              <a:rPr lang="en-US" altLang="zh-CN">
                <a:sym typeface="+mn-ea"/>
              </a:rPr>
              <a:t> W </a:t>
            </a:r>
            <a:r>
              <a:rPr lang="zh-CN" altLang="en-US">
                <a:sym typeface="+mn-ea"/>
              </a:rPr>
              <a:t>的具体水平设置并非预先固定为单一方案。在正式实验中，</a:t>
            </a:r>
            <a:r>
              <a:rPr lang="en-US" altLang="zh-CN">
                <a:sym typeface="+mn-ea"/>
              </a:rPr>
              <a:t>P</a:t>
            </a:r>
            <a:r>
              <a:rPr lang="zh-CN" altLang="en-US">
                <a:sym typeface="+mn-ea"/>
              </a:rPr>
              <a:t>、</a:t>
            </a:r>
            <a:r>
              <a:rPr lang="en-US" altLang="zh-CN">
                <a:sym typeface="+mn-ea"/>
              </a:rPr>
              <a:t>T </a:t>
            </a:r>
            <a:r>
              <a:rPr lang="zh-CN" altLang="en-US">
                <a:sym typeface="+mn-ea"/>
              </a:rPr>
              <a:t>与</a:t>
            </a:r>
            <a:r>
              <a:rPr lang="en-US" altLang="zh-CN">
                <a:sym typeface="+mn-ea"/>
              </a:rPr>
              <a:t> W </a:t>
            </a:r>
            <a:r>
              <a:rPr lang="zh-CN" altLang="en-US">
                <a:sym typeface="+mn-ea"/>
              </a:rPr>
              <a:t>的取值将</a:t>
            </a:r>
            <a:r>
              <a:rPr lang="zh-CN" altLang="en-US" b="1">
                <a:sym typeface="+mn-ea"/>
              </a:rPr>
              <a:t>依据前期生成模型（</a:t>
            </a:r>
            <a:r>
              <a:rPr lang="en-US" altLang="zh-CN" b="1">
                <a:sym typeface="+mn-ea"/>
              </a:rPr>
              <a:t>Sigmoid + GP–DDM</a:t>
            </a:r>
            <a:r>
              <a:rPr lang="zh-CN" altLang="en-US" b="1">
                <a:sym typeface="+mn-ea"/>
              </a:rPr>
              <a:t>）模拟结果</a:t>
            </a:r>
            <a:r>
              <a:rPr lang="zh-CN" altLang="en-US">
                <a:sym typeface="+mn-ea"/>
              </a:rPr>
              <a:t>进行系统筛选。</a:t>
            </a:r>
            <a:endParaRPr lang="zh-CN" altLang="en-US">
              <a:sym typeface="+mn-ea"/>
            </a:endParaRPr>
          </a:p>
          <a:p>
            <a:pPr indent="457200"/>
            <a:r>
              <a:rPr lang="zh-CN" altLang="en-US">
                <a:sym typeface="+mn-ea"/>
              </a:rPr>
              <a:t>具体而言，本研究将通过生成模型在不同参数组合下产生的大规模模拟数据，评估各参数组合对心理过程参数（漂移率</a:t>
            </a:r>
            <a:r>
              <a:rPr lang="en-US" altLang="zh-CN">
                <a:sym typeface="+mn-ea"/>
              </a:rPr>
              <a:t> v</a:t>
            </a:r>
            <a:r>
              <a:rPr lang="zh-CN" altLang="en-US">
                <a:sym typeface="+mn-ea"/>
              </a:rPr>
              <a:t>、决策阈值</a:t>
            </a:r>
            <a:r>
              <a:rPr lang="en-US" altLang="zh-CN">
                <a:sym typeface="+mn-ea"/>
              </a:rPr>
              <a:t> a</a:t>
            </a:r>
            <a:r>
              <a:rPr lang="zh-CN" altLang="en-US">
                <a:sym typeface="+mn-ea"/>
              </a:rPr>
              <a:t>、非决策时间</a:t>
            </a:r>
            <a:r>
              <a:rPr lang="en-US" altLang="zh-CN">
                <a:sym typeface="+mn-ea"/>
              </a:rPr>
              <a:t> t</a:t>
            </a:r>
            <a:r>
              <a:rPr lang="en-US" altLang="en-US">
                <a:sym typeface="+mn-ea"/>
              </a:rPr>
              <a:t>₀</a:t>
            </a:r>
            <a:r>
              <a:rPr lang="zh-CN" altLang="en-US">
                <a:sym typeface="+mn-ea"/>
              </a:rPr>
              <a:t>、起点偏置</a:t>
            </a:r>
            <a:r>
              <a:rPr lang="en-US" altLang="zh-CN">
                <a:sym typeface="+mn-ea"/>
              </a:rPr>
              <a:t> z</a:t>
            </a:r>
            <a:r>
              <a:rPr lang="zh-CN" altLang="en-US">
                <a:sym typeface="+mn-ea"/>
              </a:rPr>
              <a:t>）的影响模式，并依据以下标准确定最终进入实证研究的实验设计参数水平。</a:t>
            </a:r>
            <a:endParaRPr lang="en-US" altLang="zh-CN">
              <a:sym typeface="+mn-ea"/>
            </a:endParaRPr>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662">
        <p159:morph option="byObject"/>
      </p:transition>
    </mc:Choice>
    <mc:Fallback>
      <p:transition spd="slow" advTm="12662">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526020" cy="460375"/>
          </a:xfrm>
          <a:prstGeom prst="rect">
            <a:avLst/>
          </a:prstGeom>
          <a:noFill/>
        </p:spPr>
        <p:txBody>
          <a:bodyPr wrap="none" rtlCol="0">
            <a:spAutoFit/>
          </a:bodyPr>
          <a:p>
            <a:pPr algn="l"/>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二：实证研究</a:t>
            </a:r>
            <a:r>
              <a:rPr lang="en-US" altLang="zh-CN"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验证模型有效性与优化实验设计</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自我匹配任务（</a:t>
            </a:r>
            <a:r>
              <a:rPr lang="en-US" altLang="zh-CN" sz="2400" b="1">
                <a:latin typeface="Times New Roman" panose="02020603050405020304" charset="0"/>
                <a:ea typeface="Times New Roman" panose="02020603050405020304" charset="0"/>
                <a:cs typeface="Times New Roman" panose="02020603050405020304" charset="0"/>
              </a:rPr>
              <a:t>Self-Matching Task</a:t>
            </a:r>
            <a:r>
              <a:rPr lang="zh-CN" altLang="en-US" sz="2400" b="1">
                <a:latin typeface="Times New Roman" panose="02020603050405020304" charset="0"/>
                <a:ea typeface="Times New Roman" panose="02020603050405020304" charset="0"/>
                <a:cs typeface="Times New Roman" panose="02020603050405020304" charset="0"/>
              </a:rPr>
              <a:t>）实验范式</a:t>
            </a:r>
            <a:endParaRPr lang="zh-CN" altLang="en-US" sz="2400" b="1">
              <a:latin typeface="Times New Roman" panose="02020603050405020304" charset="0"/>
              <a:ea typeface="Times New Roman" panose="02020603050405020304" charset="0"/>
              <a:cs typeface="Times New Roman" panose="02020603050405020304" charset="0"/>
            </a:endParaRPr>
          </a:p>
        </p:txBody>
      </p:sp>
      <p:pic>
        <p:nvPicPr>
          <p:cNvPr id="7" name="图片 6"/>
          <p:cNvPicPr>
            <a:picLocks noChangeAspect="1"/>
          </p:cNvPicPr>
          <p:nvPr/>
        </p:nvPicPr>
        <p:blipFill>
          <a:blip r:embed="rId3"/>
          <a:stretch>
            <a:fillRect/>
          </a:stretch>
        </p:blipFill>
        <p:spPr>
          <a:xfrm>
            <a:off x="8605520" y="1304925"/>
            <a:ext cx="3037205" cy="1962785"/>
          </a:xfrm>
          <a:prstGeom prst="rect">
            <a:avLst/>
          </a:prstGeom>
        </p:spPr>
      </p:pic>
      <p:sp>
        <p:nvSpPr>
          <p:cNvPr id="6" name="文本框 5"/>
          <p:cNvSpPr txBox="1"/>
          <p:nvPr/>
        </p:nvSpPr>
        <p:spPr>
          <a:xfrm>
            <a:off x="605155" y="1553210"/>
            <a:ext cx="7357110" cy="1738630"/>
          </a:xfrm>
          <a:prstGeom prst="rect">
            <a:avLst/>
          </a:prstGeom>
          <a:noFill/>
        </p:spPr>
        <p:txBody>
          <a:bodyPr wrap="square" rtlCol="0">
            <a:noAutofit/>
          </a:bodyPr>
          <a:p>
            <a:r>
              <a:rPr lang="zh-CN" altLang="en-US" b="1">
                <a:sym typeface="+mn-ea"/>
              </a:rPr>
              <a:t>实验设计：</a:t>
            </a:r>
            <a:r>
              <a:rPr lang="zh-CN" altLang="en-US"/>
              <a:t>实验采用以</a:t>
            </a:r>
            <a:r>
              <a:rPr lang="en-US" altLang="zh-CN"/>
              <a:t>“</a:t>
            </a:r>
            <a:r>
              <a:rPr lang="zh-CN" altLang="en-US"/>
              <a:t>实验设计参数</a:t>
            </a:r>
            <a:r>
              <a:rPr lang="en-US" altLang="zh-CN"/>
              <a:t>”</a:t>
            </a:r>
            <a:r>
              <a:rPr lang="zh-CN" altLang="en-US"/>
              <a:t>为核心的两因素混合实验设计，其中</a:t>
            </a:r>
            <a:r>
              <a:rPr lang="en-US" altLang="zh-CN"/>
              <a:t>P</a:t>
            </a:r>
            <a:r>
              <a:rPr lang="zh-CN" altLang="en-US"/>
              <a:t>（练习试次）为被试间变量，</a:t>
            </a:r>
            <a:r>
              <a:rPr lang="en-US" altLang="zh-CN"/>
              <a:t>T</a:t>
            </a:r>
            <a:r>
              <a:rPr lang="zh-CN" altLang="en-US"/>
              <a:t>（刺激呈现时间）、</a:t>
            </a:r>
            <a:r>
              <a:rPr lang="en-US" altLang="zh-CN"/>
              <a:t>W</a:t>
            </a:r>
            <a:r>
              <a:rPr lang="zh-CN" altLang="en-US"/>
              <a:t>（反应窗口）为被试内变量；任务目标、图形为被试内变量，与</a:t>
            </a:r>
            <a:r>
              <a:rPr lang="en-US" altLang="zh-CN"/>
              <a:t>Self-Matching Task</a:t>
            </a:r>
            <a:r>
              <a:rPr lang="zh-CN" altLang="en-US"/>
              <a:t>范式的</a:t>
            </a:r>
            <a:r>
              <a:rPr lang="en-US" altLang="zh-CN"/>
              <a:t>2</a:t>
            </a:r>
            <a:r>
              <a:rPr lang="zh-CN" altLang="en-US"/>
              <a:t>种身份类型（</a:t>
            </a:r>
            <a:r>
              <a:rPr lang="en-US" altLang="zh-CN"/>
              <a:t>Self</a:t>
            </a:r>
            <a:r>
              <a:rPr lang="zh-CN" altLang="en-US"/>
              <a:t>、</a:t>
            </a:r>
            <a:r>
              <a:rPr lang="en-US" altLang="zh-CN"/>
              <a:t>Stranger</a:t>
            </a:r>
            <a:r>
              <a:rPr lang="zh-CN" altLang="en-US"/>
              <a:t>）及</a:t>
            </a:r>
            <a:r>
              <a:rPr lang="en-US" altLang="zh-CN"/>
              <a:t>2</a:t>
            </a:r>
            <a:r>
              <a:rPr lang="zh-CN" altLang="en-US"/>
              <a:t>种匹配条件（</a:t>
            </a:r>
            <a:r>
              <a:rPr lang="en-US" altLang="zh-CN"/>
              <a:t>Matching</a:t>
            </a:r>
            <a:r>
              <a:rPr lang="zh-CN" altLang="en-US"/>
              <a:t>、</a:t>
            </a:r>
            <a:r>
              <a:rPr lang="en-US" altLang="zh-CN"/>
              <a:t>Nonmatching</a:t>
            </a:r>
            <a:r>
              <a:rPr lang="zh-CN" altLang="en-US"/>
              <a:t>）形成完整实验情境。</a:t>
            </a:r>
            <a:endParaRPr lang="zh-CN" altLang="en-US"/>
          </a:p>
        </p:txBody>
      </p:sp>
      <p:sp>
        <p:nvSpPr>
          <p:cNvPr id="9" name="圆角矩形 8"/>
          <p:cNvSpPr/>
          <p:nvPr/>
        </p:nvSpPr>
        <p:spPr>
          <a:xfrm>
            <a:off x="554355" y="1397000"/>
            <a:ext cx="7470140" cy="1744980"/>
          </a:xfrm>
          <a:prstGeom prst="roundRect">
            <a:avLst/>
          </a:prstGeom>
          <a:ln w="28575" cmpd="sng">
            <a:solidFill>
              <a:srgbClr val="006A4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698500" y="3337560"/>
            <a:ext cx="11099800" cy="3169285"/>
          </a:xfrm>
          <a:prstGeom prst="rect">
            <a:avLst/>
          </a:prstGeom>
          <a:noFill/>
        </p:spPr>
        <p:txBody>
          <a:bodyPr wrap="square" rtlCol="0">
            <a:spAutoFit/>
          </a:bodyPr>
          <a:p>
            <a:r>
              <a:rPr lang="zh-CN" altLang="en-US" b="1"/>
              <a:t>实验设计空间参数选取依据</a:t>
            </a:r>
            <a:r>
              <a:rPr lang="zh-CN" altLang="en-US" sz="2000" b="1"/>
              <a:t>：</a:t>
            </a:r>
            <a:endParaRPr lang="zh-CN" altLang="en-US" sz="2000" b="1"/>
          </a:p>
          <a:p>
            <a:r>
              <a:rPr lang="zh-CN" altLang="en-US"/>
              <a:t>（</a:t>
            </a:r>
            <a:r>
              <a:rPr lang="en-US" altLang="zh-CN"/>
              <a:t>1</a:t>
            </a:r>
            <a:r>
              <a:rPr lang="zh-CN" altLang="en-US"/>
              <a:t>）</a:t>
            </a:r>
            <a:r>
              <a:rPr lang="zh-CN" altLang="en-US" b="1"/>
              <a:t>行为分布合理性指标</a:t>
            </a:r>
            <a:r>
              <a:rPr lang="zh-CN" altLang="en-US"/>
              <a:t>：检验模拟数据的反应时分布是否呈现单峰、右偏分布特征，避免出现明显双峰、严重截断或大量集中于反应窗口边界的非现实分布；</a:t>
            </a:r>
            <a:endParaRPr lang="zh-CN" altLang="en-US"/>
          </a:p>
          <a:p>
            <a:r>
              <a:rPr lang="zh-CN" altLang="en-US"/>
              <a:t>（</a:t>
            </a:r>
            <a:r>
              <a:rPr lang="en-US" altLang="zh-CN"/>
              <a:t>2</a:t>
            </a:r>
            <a:r>
              <a:rPr lang="zh-CN" altLang="en-US"/>
              <a:t>）</a:t>
            </a:r>
            <a:r>
              <a:rPr lang="zh-CN" altLang="en-US" b="1"/>
              <a:t>心理效应方向一致性指标</a:t>
            </a:r>
            <a:r>
              <a:rPr lang="zh-CN" altLang="en-US"/>
              <a:t>：检验模型在参数操控下是否重现已有自我优势效应的基本方向性规律，自我条件相较他人条件应表现为更高的漂移率</a:t>
            </a:r>
            <a:r>
              <a:rPr lang="en-US" altLang="zh-CN"/>
              <a:t> v </a:t>
            </a:r>
            <a:r>
              <a:rPr lang="zh-CN" altLang="en-US"/>
              <a:t>或更低的决策阈值</a:t>
            </a:r>
            <a:r>
              <a:rPr lang="en-US" altLang="zh-CN"/>
              <a:t> a</a:t>
            </a:r>
            <a:r>
              <a:rPr lang="zh-CN" altLang="en-US"/>
              <a:t>；</a:t>
            </a:r>
            <a:endParaRPr lang="zh-CN" altLang="en-US"/>
          </a:p>
          <a:p>
            <a:r>
              <a:rPr lang="zh-CN" altLang="en-US"/>
              <a:t>（</a:t>
            </a:r>
            <a:r>
              <a:rPr lang="en-US" altLang="zh-CN"/>
              <a:t>3</a:t>
            </a:r>
            <a:r>
              <a:rPr lang="zh-CN" altLang="en-US"/>
              <a:t>）</a:t>
            </a:r>
            <a:r>
              <a:rPr lang="zh-CN" altLang="en-US" b="1"/>
              <a:t>参数区间合理性指标</a:t>
            </a:r>
            <a:r>
              <a:rPr lang="zh-CN" altLang="en-US"/>
              <a:t>：评估生成模型输出的</a:t>
            </a:r>
            <a:r>
              <a:rPr lang="en-US" altLang="zh-CN"/>
              <a:t> DDM </a:t>
            </a:r>
            <a:r>
              <a:rPr lang="zh-CN" altLang="en-US"/>
              <a:t>参数是否落在常见的可解释范围内（如</a:t>
            </a:r>
            <a:r>
              <a:rPr lang="en-US" altLang="zh-CN"/>
              <a:t> v </a:t>
            </a:r>
            <a:r>
              <a:rPr lang="zh-CN" altLang="en-US"/>
              <a:t>不出现持续负值、</a:t>
            </a:r>
            <a:r>
              <a:rPr lang="en-US" altLang="zh-CN"/>
              <a:t>a </a:t>
            </a:r>
            <a:r>
              <a:rPr lang="zh-CN" altLang="en-US"/>
              <a:t>不出现极端膨胀、</a:t>
            </a:r>
            <a:r>
              <a:rPr lang="en-US" altLang="zh-CN"/>
              <a:t>t</a:t>
            </a:r>
            <a:r>
              <a:rPr lang="en-US" altLang="en-US"/>
              <a:t>₀</a:t>
            </a:r>
            <a:r>
              <a:rPr lang="zh-CN" altLang="en-US"/>
              <a:t>不占据反应时的主要比例），以避免模型通过非心理现实的参数组合</a:t>
            </a:r>
            <a:r>
              <a:rPr lang="en-US" altLang="zh-CN"/>
              <a:t>“</a:t>
            </a:r>
            <a:r>
              <a:rPr lang="zh-CN" altLang="en-US"/>
              <a:t>勉强拟合</a:t>
            </a:r>
            <a:r>
              <a:rPr lang="en-US" altLang="zh-CN"/>
              <a:t>”</a:t>
            </a:r>
            <a:r>
              <a:rPr lang="zh-CN" altLang="en-US"/>
              <a:t>行为数据；</a:t>
            </a:r>
            <a:endParaRPr lang="zh-CN" altLang="en-US"/>
          </a:p>
          <a:p>
            <a:r>
              <a:rPr lang="zh-CN" altLang="en-US"/>
              <a:t>（</a:t>
            </a:r>
            <a:r>
              <a:rPr lang="en-US" altLang="zh-CN"/>
              <a:t>4</a:t>
            </a:r>
            <a:r>
              <a:rPr lang="zh-CN" altLang="en-US"/>
              <a:t>）</a:t>
            </a:r>
            <a:r>
              <a:rPr lang="zh-CN" altLang="en-US" b="1"/>
              <a:t>参数可区分性与稳定性指标</a:t>
            </a:r>
            <a:r>
              <a:rPr lang="zh-CN" altLang="en-US"/>
              <a:t>：检验在相同实验设计条件下，不同身份条件（</a:t>
            </a:r>
            <a:r>
              <a:rPr lang="en-US" altLang="zh-CN"/>
              <a:t>Self vs. Stranger</a:t>
            </a:r>
            <a:r>
              <a:rPr lang="zh-CN" altLang="en-US"/>
              <a:t>）对应的参数后验分布是否具有稳定可区分性（如后验均值差异一致、可信区间不过度重叠），以确保模型具备识别心理过程差异的能力。</a:t>
            </a:r>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837">
        <p159:morph option="byObject"/>
      </p:transition>
    </mc:Choice>
    <mc:Fallback>
      <p:transition spd="slow" advTm="14837">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52602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研究二：实证研究</a:t>
            </a:r>
            <a:r>
              <a:rPr lang="en-US" altLang="zh-CN"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验证模型有效性与优化实验设计</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sz="2400" b="1">
                <a:latin typeface="Times New Roman" panose="02020603050405020304" charset="0"/>
                <a:ea typeface="宋体" panose="02010600030101010101" pitchFamily="2" charset="-122"/>
                <a:cs typeface="Times New Roman" panose="02020603050405020304" charset="0"/>
              </a:rPr>
              <a:t>模型比较标准</a:t>
            </a:r>
            <a:endParaRPr lang="zh-CN" sz="2400" b="1">
              <a:latin typeface="Times New Roman" panose="02020603050405020304" charset="0"/>
              <a:ea typeface="宋体" panose="02010600030101010101" pitchFamily="2" charset="-122"/>
              <a:cs typeface="Times New Roman" panose="02020603050405020304" charset="0"/>
            </a:endParaRPr>
          </a:p>
        </p:txBody>
      </p:sp>
      <p:sp>
        <p:nvSpPr>
          <p:cNvPr id="7" name="文本框 6"/>
          <p:cNvSpPr txBox="1"/>
          <p:nvPr/>
        </p:nvSpPr>
        <p:spPr>
          <a:xfrm>
            <a:off x="694055" y="1241425"/>
            <a:ext cx="5849620" cy="1198880"/>
          </a:xfrm>
          <a:prstGeom prst="rect">
            <a:avLst/>
          </a:prstGeom>
          <a:noFill/>
        </p:spPr>
        <p:txBody>
          <a:bodyPr wrap="square" rtlCol="0">
            <a:spAutoFit/>
          </a:bodyPr>
          <a:p>
            <a:pPr indent="457200"/>
            <a:r>
              <a:rPr lang="zh-CN" altLang="en-US"/>
              <a:t>在模型比较阶段，本研究不将模型比较简化为单一拟合指标的优劣判断，而是采用</a:t>
            </a:r>
            <a:r>
              <a:rPr lang="zh-CN" altLang="en-US" b="1"/>
              <a:t>多层次、以心理可解释性为核心</a:t>
            </a:r>
            <a:r>
              <a:rPr lang="zh-CN" altLang="en-US"/>
              <a:t>的模型比较策略，系统评估不同生成模型在行为拟合、参数可解释性等方面的综合表现。</a:t>
            </a:r>
            <a:endParaRPr lang="zh-CN" altLang="en-US"/>
          </a:p>
        </p:txBody>
      </p:sp>
      <p:sp>
        <p:nvSpPr>
          <p:cNvPr id="13" name="文本框 12"/>
          <p:cNvSpPr txBox="1"/>
          <p:nvPr/>
        </p:nvSpPr>
        <p:spPr>
          <a:xfrm>
            <a:off x="694055" y="2608580"/>
            <a:ext cx="5580380" cy="2680335"/>
          </a:xfrm>
          <a:prstGeom prst="rect">
            <a:avLst/>
          </a:prstGeom>
          <a:noFill/>
        </p:spPr>
        <p:txBody>
          <a:bodyPr wrap="square" rtlCol="0">
            <a:noAutofit/>
          </a:bodyPr>
          <a:p>
            <a:r>
              <a:rPr lang="zh-CN" altLang="en-US"/>
              <a:t>（</a:t>
            </a:r>
            <a:r>
              <a:rPr lang="en-US" altLang="zh-CN"/>
              <a:t>1</a:t>
            </a:r>
            <a:r>
              <a:rPr lang="zh-CN" altLang="en-US"/>
              <a:t>）拟合优度与预测能力</a:t>
            </a:r>
            <a:endParaRPr lang="zh-CN" altLang="en-US"/>
          </a:p>
          <a:p>
            <a:r>
              <a:rPr lang="zh-CN" altLang="en-US"/>
              <a:t>在统计层面比较各模型对模拟数据与真实数据的拟合表现，采用以下指标：</a:t>
            </a:r>
            <a:endParaRPr lang="zh-CN" altLang="en-US"/>
          </a:p>
          <a:p>
            <a:pPr lvl="1"/>
            <a:r>
              <a:rPr lang="zh-CN" altLang="en-US"/>
              <a:t>①</a:t>
            </a:r>
            <a:r>
              <a:rPr lang="en-US" altLang="zh-CN"/>
              <a:t>WAIC / LOO-CV</a:t>
            </a:r>
            <a:r>
              <a:rPr lang="zh-CN" altLang="en-US"/>
              <a:t>：评估模型的样本外预测能力，避免过拟合（</a:t>
            </a:r>
            <a:r>
              <a:rPr lang="en-US" altLang="zh-CN"/>
              <a:t>Vehtari et al., 2017</a:t>
            </a:r>
            <a:r>
              <a:rPr lang="zh-CN" altLang="en-US"/>
              <a:t>）；</a:t>
            </a:r>
            <a:endParaRPr lang="zh-CN" altLang="en-US"/>
          </a:p>
          <a:p>
            <a:pPr lvl="1"/>
            <a:r>
              <a:rPr lang="zh-CN" altLang="en-US"/>
              <a:t>②</a:t>
            </a:r>
            <a:r>
              <a:rPr lang="en-US" altLang="zh-CN"/>
              <a:t>DIC</a:t>
            </a:r>
            <a:r>
              <a:rPr lang="zh-CN" altLang="en-US"/>
              <a:t>（用于层级模型对照）：作为补充指标，用于与既有</a:t>
            </a:r>
            <a:r>
              <a:rPr lang="en-US" altLang="zh-CN"/>
              <a:t> HDDM </a:t>
            </a:r>
            <a:r>
              <a:rPr lang="zh-CN" altLang="en-US"/>
              <a:t>文献保持可比性（</a:t>
            </a:r>
            <a:r>
              <a:rPr lang="en-US" altLang="zh-CN"/>
              <a:t>Wiecki et al., 2013</a:t>
            </a:r>
            <a:r>
              <a:rPr lang="zh-CN" altLang="en-US"/>
              <a:t>）。</a:t>
            </a:r>
            <a:endParaRPr lang="zh-CN" altLang="en-US"/>
          </a:p>
          <a:p>
            <a:pPr marL="0" lvl="0" indent="0">
              <a:buNone/>
            </a:pPr>
            <a:r>
              <a:rPr lang="en-US" altLang="zh-CN">
                <a:solidFill>
                  <a:schemeClr val="tx1"/>
                </a:solidFill>
              </a:rPr>
              <a:t>   </a:t>
            </a:r>
            <a:r>
              <a:rPr lang="zh-CN" altLang="en-US">
                <a:solidFill>
                  <a:schemeClr val="tx1"/>
                </a:solidFill>
              </a:rPr>
              <a:t>但需要强调的是，拟合优度仅作为必要而非充分条件，不会单独作为模型选择依据。</a:t>
            </a:r>
            <a:endParaRPr lang="zh-CN" altLang="en-US">
              <a:solidFill>
                <a:schemeClr val="tx1"/>
              </a:solidFill>
            </a:endParaRPr>
          </a:p>
          <a:p>
            <a:endParaRPr lang="zh-CN" altLang="en-US">
              <a:solidFill>
                <a:schemeClr val="tx1"/>
              </a:solidFill>
            </a:endParaRPr>
          </a:p>
        </p:txBody>
      </p:sp>
      <p:pic>
        <p:nvPicPr>
          <p:cNvPr id="14" name="图片 13"/>
          <p:cNvPicPr/>
          <p:nvPr/>
        </p:nvPicPr>
        <p:blipFill>
          <a:blip r:embed="rId3"/>
          <a:srcRect l="28981" r="33977"/>
          <a:stretch>
            <a:fillRect/>
          </a:stretch>
        </p:blipFill>
        <p:spPr>
          <a:xfrm rot="10800000">
            <a:off x="7842250" y="1536700"/>
            <a:ext cx="3175000" cy="4434840"/>
          </a:xfrm>
          <a:prstGeom prst="rect">
            <a:avLst/>
          </a:prstGeom>
        </p:spPr>
      </p:pic>
      <p:sp>
        <p:nvSpPr>
          <p:cNvPr id="16" name="文本框 15"/>
          <p:cNvSpPr txBox="1"/>
          <p:nvPr/>
        </p:nvSpPr>
        <p:spPr>
          <a:xfrm>
            <a:off x="6614160" y="2282190"/>
            <a:ext cx="1672590" cy="874395"/>
          </a:xfrm>
          <a:prstGeom prst="rect">
            <a:avLst/>
          </a:prstGeom>
          <a:noFill/>
        </p:spPr>
        <p:txBody>
          <a:bodyPr wrap="square" rtlCol="0">
            <a:noAutofit/>
          </a:bodyPr>
          <a:p>
            <a:r>
              <a:rPr lang="zh-CN" altLang="en-US"/>
              <a:t>基线生成模型</a:t>
            </a:r>
            <a:r>
              <a:rPr lang="en-US" altLang="zh-CN" sz="1400">
                <a:sym typeface="+mn-ea"/>
              </a:rPr>
              <a:t>Sigmoid </a:t>
            </a:r>
            <a:r>
              <a:rPr lang="zh-CN" altLang="en-US" sz="1400">
                <a:sym typeface="+mn-ea"/>
              </a:rPr>
              <a:t>函数</a:t>
            </a:r>
            <a:r>
              <a:rPr lang="en-US" altLang="zh-CN" sz="1400">
                <a:sym typeface="+mn-ea"/>
              </a:rPr>
              <a:t> + </a:t>
            </a:r>
            <a:r>
              <a:rPr lang="zh-CN" altLang="en-US" sz="1400">
                <a:sym typeface="+mn-ea"/>
              </a:rPr>
              <a:t>标准</a:t>
            </a:r>
            <a:r>
              <a:rPr lang="en-US" altLang="zh-CN" sz="1400">
                <a:sym typeface="+mn-ea"/>
              </a:rPr>
              <a:t> DDM</a:t>
            </a:r>
            <a:endParaRPr lang="zh-CN" altLang="en-US"/>
          </a:p>
          <a:p>
            <a:endParaRPr lang="zh-CN" altLang="en-US"/>
          </a:p>
        </p:txBody>
      </p:sp>
      <p:sp>
        <p:nvSpPr>
          <p:cNvPr id="20" name="文本框 19"/>
          <p:cNvSpPr txBox="1"/>
          <p:nvPr/>
        </p:nvSpPr>
        <p:spPr>
          <a:xfrm>
            <a:off x="10645140" y="3156585"/>
            <a:ext cx="1672590" cy="874395"/>
          </a:xfrm>
          <a:prstGeom prst="rect">
            <a:avLst/>
          </a:prstGeom>
          <a:noFill/>
        </p:spPr>
        <p:txBody>
          <a:bodyPr wrap="square" rtlCol="0">
            <a:noAutofit/>
          </a:bodyPr>
          <a:p>
            <a:r>
              <a:rPr lang="zh-CN" altLang="en-US">
                <a:sym typeface="+mn-ea"/>
              </a:rPr>
              <a:t>进阶</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endParaRPr lang="zh-CN" altLang="en-US"/>
          </a:p>
          <a:p>
            <a:endParaRPr lang="zh-CN" altLang="en-US"/>
          </a:p>
        </p:txBody>
      </p:sp>
      <p:sp>
        <p:nvSpPr>
          <p:cNvPr id="21" name="文本框 20"/>
          <p:cNvSpPr txBox="1"/>
          <p:nvPr/>
        </p:nvSpPr>
        <p:spPr>
          <a:xfrm>
            <a:off x="6939915" y="4041775"/>
            <a:ext cx="1844040" cy="897255"/>
          </a:xfrm>
          <a:prstGeom prst="rect">
            <a:avLst/>
          </a:prstGeom>
          <a:noFill/>
        </p:spPr>
        <p:txBody>
          <a:bodyPr wrap="square" rtlCol="0">
            <a:noAutofit/>
          </a:bodyPr>
          <a:p>
            <a:r>
              <a:rPr lang="zh-CN" altLang="en-US">
                <a:sym typeface="+mn-ea"/>
              </a:rPr>
              <a:t>情境化</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r>
              <a:rPr lang="en-US" altLang="zh-CN" sz="1400">
                <a:sym typeface="+mn-ea"/>
              </a:rPr>
              <a:t>+Stim Coding</a:t>
            </a:r>
            <a:endParaRPr lang="zh-CN" altLang="en-US"/>
          </a:p>
          <a:p>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52602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研究二：实证研究</a:t>
            </a:r>
            <a:r>
              <a:rPr lang="en-US" altLang="zh-CN"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验证模型有效性与优化实验设计</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sz="2400" b="1">
                <a:latin typeface="Times New Roman" panose="02020603050405020304" charset="0"/>
                <a:ea typeface="宋体" panose="02010600030101010101" pitchFamily="2" charset="-122"/>
                <a:cs typeface="Times New Roman" panose="02020603050405020304" charset="0"/>
                <a:sym typeface="+mn-ea"/>
              </a:rPr>
              <a:t>模型比较</a:t>
            </a:r>
            <a:r>
              <a:rPr lang="zh-CN" sz="2400" b="1">
                <a:latin typeface="Times New Roman" panose="02020603050405020304" charset="0"/>
                <a:ea typeface="宋体" panose="02010600030101010101" pitchFamily="2" charset="-122"/>
                <a:cs typeface="Times New Roman" panose="02020603050405020304" charset="0"/>
              </a:rPr>
              <a:t>标准</a:t>
            </a:r>
            <a:endParaRPr lang="zh-CN" sz="2400" b="1">
              <a:latin typeface="Times New Roman" panose="02020603050405020304" charset="0"/>
              <a:ea typeface="宋体" panose="02010600030101010101" pitchFamily="2" charset="-122"/>
              <a:cs typeface="Times New Roman" panose="02020603050405020304" charset="0"/>
            </a:endParaRPr>
          </a:p>
        </p:txBody>
      </p:sp>
      <p:sp>
        <p:nvSpPr>
          <p:cNvPr id="7" name="文本框 6"/>
          <p:cNvSpPr txBox="1"/>
          <p:nvPr/>
        </p:nvSpPr>
        <p:spPr>
          <a:xfrm>
            <a:off x="694055" y="1241425"/>
            <a:ext cx="5849620" cy="1198880"/>
          </a:xfrm>
          <a:prstGeom prst="rect">
            <a:avLst/>
          </a:prstGeom>
          <a:noFill/>
        </p:spPr>
        <p:txBody>
          <a:bodyPr wrap="square" rtlCol="0">
            <a:spAutoFit/>
          </a:bodyPr>
          <a:p>
            <a:pPr indent="457200"/>
            <a:r>
              <a:rPr lang="zh-CN" altLang="en-US">
                <a:sym typeface="+mn-ea"/>
              </a:rPr>
              <a:t>在模型比较阶段，本研究不将模型比较简化为单一拟合指标的优劣判断，而是采用</a:t>
            </a:r>
            <a:r>
              <a:rPr lang="zh-CN" altLang="en-US" b="1">
                <a:sym typeface="+mn-ea"/>
              </a:rPr>
              <a:t>多层次、以心理可解释性为核心</a:t>
            </a:r>
            <a:r>
              <a:rPr lang="zh-CN" altLang="en-US">
                <a:sym typeface="+mn-ea"/>
              </a:rPr>
              <a:t>的模型比较策略，系统评估不同生成模型在行为拟合、参数可解释性等方面的综合表现。</a:t>
            </a:r>
            <a:endParaRPr lang="zh-CN" altLang="en-US"/>
          </a:p>
        </p:txBody>
      </p:sp>
      <p:sp>
        <p:nvSpPr>
          <p:cNvPr id="13" name="文本框 12"/>
          <p:cNvSpPr txBox="1"/>
          <p:nvPr/>
        </p:nvSpPr>
        <p:spPr>
          <a:xfrm>
            <a:off x="694055" y="2609215"/>
            <a:ext cx="5580380" cy="3581400"/>
          </a:xfrm>
          <a:prstGeom prst="rect">
            <a:avLst/>
          </a:prstGeom>
          <a:noFill/>
        </p:spPr>
        <p:txBody>
          <a:bodyPr wrap="square" rtlCol="0">
            <a:noAutofit/>
          </a:bodyPr>
          <a:p>
            <a:r>
              <a:rPr lang="zh-CN" altLang="en-US"/>
              <a:t>（</a:t>
            </a:r>
            <a:r>
              <a:rPr lang="en-US" altLang="zh-CN"/>
              <a:t>2</a:t>
            </a:r>
            <a:r>
              <a:rPr lang="zh-CN" altLang="en-US"/>
              <a:t>）参数心理可解释性与稳定性</a:t>
            </a:r>
            <a:endParaRPr lang="en-US" altLang="zh-CN"/>
          </a:p>
          <a:p>
            <a:r>
              <a:rPr lang="zh-CN" altLang="en-US"/>
              <a:t>在认知建模研究中，参数是否稳定、是否具备清晰心理含义，直接关系到模型的科学价值（</a:t>
            </a:r>
            <a:r>
              <a:rPr lang="en-US" altLang="zh-CN"/>
              <a:t>Forstmann et al., 2016</a:t>
            </a:r>
            <a:r>
              <a:rPr lang="zh-CN" altLang="en-US"/>
              <a:t>）。因此，本研究进一步比较：</a:t>
            </a:r>
            <a:endParaRPr lang="en-US" altLang="zh-CN"/>
          </a:p>
          <a:p>
            <a:pPr lvl="1"/>
            <a:r>
              <a:rPr lang="zh-CN" altLang="en-US"/>
              <a:t>①各模型中</a:t>
            </a:r>
            <a:r>
              <a:rPr lang="en-US" altLang="zh-CN"/>
              <a:t> v</a:t>
            </a:r>
            <a:r>
              <a:rPr lang="zh-CN" altLang="en-US"/>
              <a:t>、</a:t>
            </a:r>
            <a:r>
              <a:rPr lang="en-US" altLang="zh-CN"/>
              <a:t>a</a:t>
            </a:r>
            <a:r>
              <a:rPr lang="zh-CN" altLang="en-US"/>
              <a:t>、</a:t>
            </a:r>
            <a:r>
              <a:rPr lang="en-US" altLang="zh-CN"/>
              <a:t>t</a:t>
            </a:r>
            <a:r>
              <a:rPr lang="en-US" altLang="en-US"/>
              <a:t>₀</a:t>
            </a:r>
            <a:r>
              <a:rPr lang="zh-CN" altLang="en-US"/>
              <a:t>、</a:t>
            </a:r>
            <a:r>
              <a:rPr lang="en-US" altLang="zh-CN"/>
              <a:t>z </a:t>
            </a:r>
            <a:r>
              <a:rPr lang="zh-CN" altLang="en-US"/>
              <a:t>的后验分布是否稳定；</a:t>
            </a:r>
            <a:endParaRPr lang="en-US" altLang="zh-CN"/>
          </a:p>
          <a:p>
            <a:pPr lvl="1"/>
            <a:r>
              <a:rPr lang="zh-CN" altLang="en-US"/>
              <a:t>②在相同实验设计条件下，</a:t>
            </a:r>
            <a:r>
              <a:rPr lang="en-US" altLang="zh-CN"/>
              <a:t>Self vs. Stranger </a:t>
            </a:r>
            <a:r>
              <a:rPr lang="zh-CN" altLang="en-US"/>
              <a:t>的参数差异是否方向一致；</a:t>
            </a:r>
            <a:endParaRPr lang="zh-CN" altLang="en-US"/>
          </a:p>
          <a:p>
            <a:pPr lvl="1"/>
            <a:r>
              <a:rPr lang="zh-CN" altLang="en-US"/>
              <a:t>③不同模型是否依赖极端或边界化参数（如异常大的</a:t>
            </a:r>
            <a:r>
              <a:rPr lang="en-US" altLang="zh-CN"/>
              <a:t> a </a:t>
            </a:r>
            <a:r>
              <a:rPr lang="zh-CN" altLang="en-US"/>
              <a:t>或接近零的</a:t>
            </a:r>
            <a:r>
              <a:rPr lang="en-US" altLang="zh-CN"/>
              <a:t> t</a:t>
            </a:r>
            <a:r>
              <a:rPr lang="en-US" altLang="en-US"/>
              <a:t>₀</a:t>
            </a:r>
            <a:r>
              <a:rPr lang="zh-CN" altLang="en-US"/>
              <a:t>）来</a:t>
            </a:r>
            <a:r>
              <a:rPr lang="en-US" altLang="zh-CN"/>
              <a:t>“</a:t>
            </a:r>
            <a:r>
              <a:rPr lang="zh-CN" altLang="en-US"/>
              <a:t>勉强拟合</a:t>
            </a:r>
            <a:r>
              <a:rPr lang="en-US" altLang="zh-CN"/>
              <a:t>”</a:t>
            </a:r>
            <a:r>
              <a:rPr lang="zh-CN" altLang="en-US"/>
              <a:t>行为数据。</a:t>
            </a:r>
            <a:endParaRPr lang="zh-CN" altLang="en-US"/>
          </a:p>
          <a:p>
            <a:r>
              <a:rPr lang="en-US" altLang="zh-CN"/>
              <a:t>    </a:t>
            </a:r>
            <a:r>
              <a:rPr lang="zh-CN" altLang="en-US"/>
              <a:t>若某一模型虽然拟合优度较高，但其参数估计明显偏离常见心理解释区间，则该模型将被视为心理现实性不足。</a:t>
            </a:r>
            <a:endParaRPr lang="zh-CN" altLang="en-US"/>
          </a:p>
        </p:txBody>
      </p:sp>
      <p:pic>
        <p:nvPicPr>
          <p:cNvPr id="14" name="图片 13"/>
          <p:cNvPicPr/>
          <p:nvPr/>
        </p:nvPicPr>
        <p:blipFill>
          <a:blip r:embed="rId3"/>
          <a:srcRect l="28981" r="33977"/>
          <a:stretch>
            <a:fillRect/>
          </a:stretch>
        </p:blipFill>
        <p:spPr>
          <a:xfrm rot="10800000">
            <a:off x="7842250" y="1536700"/>
            <a:ext cx="3175000" cy="4434840"/>
          </a:xfrm>
          <a:prstGeom prst="rect">
            <a:avLst/>
          </a:prstGeom>
        </p:spPr>
      </p:pic>
      <p:sp>
        <p:nvSpPr>
          <p:cNvPr id="16" name="文本框 15"/>
          <p:cNvSpPr txBox="1"/>
          <p:nvPr/>
        </p:nvSpPr>
        <p:spPr>
          <a:xfrm>
            <a:off x="6614160" y="2282190"/>
            <a:ext cx="1672590" cy="874395"/>
          </a:xfrm>
          <a:prstGeom prst="rect">
            <a:avLst/>
          </a:prstGeom>
          <a:noFill/>
        </p:spPr>
        <p:txBody>
          <a:bodyPr wrap="square" rtlCol="0">
            <a:noAutofit/>
          </a:bodyPr>
          <a:p>
            <a:r>
              <a:rPr lang="zh-CN" altLang="en-US"/>
              <a:t>基线生成模型</a:t>
            </a:r>
            <a:r>
              <a:rPr lang="en-US" altLang="zh-CN" sz="1400">
                <a:sym typeface="+mn-ea"/>
              </a:rPr>
              <a:t>Sigmoid </a:t>
            </a:r>
            <a:r>
              <a:rPr lang="zh-CN" altLang="en-US" sz="1400">
                <a:sym typeface="+mn-ea"/>
              </a:rPr>
              <a:t>函数</a:t>
            </a:r>
            <a:r>
              <a:rPr lang="en-US" altLang="zh-CN" sz="1400">
                <a:sym typeface="+mn-ea"/>
              </a:rPr>
              <a:t> + </a:t>
            </a:r>
            <a:r>
              <a:rPr lang="zh-CN" altLang="en-US" sz="1400">
                <a:sym typeface="+mn-ea"/>
              </a:rPr>
              <a:t>标准</a:t>
            </a:r>
            <a:r>
              <a:rPr lang="en-US" altLang="zh-CN" sz="1400">
                <a:sym typeface="+mn-ea"/>
              </a:rPr>
              <a:t> DDM</a:t>
            </a:r>
            <a:endParaRPr lang="zh-CN" altLang="en-US"/>
          </a:p>
          <a:p>
            <a:endParaRPr lang="zh-CN" altLang="en-US"/>
          </a:p>
        </p:txBody>
      </p:sp>
      <p:sp>
        <p:nvSpPr>
          <p:cNvPr id="20" name="文本框 19"/>
          <p:cNvSpPr txBox="1"/>
          <p:nvPr/>
        </p:nvSpPr>
        <p:spPr>
          <a:xfrm>
            <a:off x="10645140" y="3156585"/>
            <a:ext cx="1672590" cy="874395"/>
          </a:xfrm>
          <a:prstGeom prst="rect">
            <a:avLst/>
          </a:prstGeom>
          <a:noFill/>
        </p:spPr>
        <p:txBody>
          <a:bodyPr wrap="square" rtlCol="0">
            <a:noAutofit/>
          </a:bodyPr>
          <a:p>
            <a:r>
              <a:rPr lang="zh-CN" altLang="en-US">
                <a:sym typeface="+mn-ea"/>
              </a:rPr>
              <a:t>进阶</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endParaRPr lang="zh-CN" altLang="en-US"/>
          </a:p>
          <a:p>
            <a:endParaRPr lang="zh-CN" altLang="en-US"/>
          </a:p>
        </p:txBody>
      </p:sp>
      <p:sp>
        <p:nvSpPr>
          <p:cNvPr id="21" name="文本框 20"/>
          <p:cNvSpPr txBox="1"/>
          <p:nvPr/>
        </p:nvSpPr>
        <p:spPr>
          <a:xfrm>
            <a:off x="6939915" y="4041775"/>
            <a:ext cx="1844040" cy="897255"/>
          </a:xfrm>
          <a:prstGeom prst="rect">
            <a:avLst/>
          </a:prstGeom>
          <a:noFill/>
        </p:spPr>
        <p:txBody>
          <a:bodyPr wrap="square" rtlCol="0">
            <a:noAutofit/>
          </a:bodyPr>
          <a:p>
            <a:r>
              <a:rPr lang="zh-CN" altLang="en-US">
                <a:sym typeface="+mn-ea"/>
              </a:rPr>
              <a:t>情境化</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r>
              <a:rPr lang="en-US" altLang="zh-CN" sz="1400">
                <a:sym typeface="+mn-ea"/>
              </a:rPr>
              <a:t>+Stim Coding</a:t>
            </a:r>
            <a:endParaRPr lang="zh-CN" altLang="en-US"/>
          </a:p>
          <a:p>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52602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研究二：实证研究</a:t>
            </a:r>
            <a:r>
              <a:rPr lang="en-US" altLang="zh-CN"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验证模型有效性与优化实验设计</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sym typeface="+mn-ea"/>
              </a:rPr>
              <a:t>实验设计空间的优化探索</a:t>
            </a:r>
            <a:endParaRPr lang="zh-CN" altLang="en-US" sz="2400" b="1">
              <a:latin typeface="Times New Roman" panose="02020603050405020304" charset="0"/>
              <a:ea typeface="Times New Roman" panose="02020603050405020304" charset="0"/>
              <a:cs typeface="Times New Roman" panose="02020603050405020304" charset="0"/>
            </a:endParaRPr>
          </a:p>
        </p:txBody>
      </p:sp>
      <p:sp>
        <p:nvSpPr>
          <p:cNvPr id="7" name="文本框 6"/>
          <p:cNvSpPr txBox="1"/>
          <p:nvPr/>
        </p:nvSpPr>
        <p:spPr>
          <a:xfrm>
            <a:off x="694055" y="1350010"/>
            <a:ext cx="5849620" cy="1014730"/>
          </a:xfrm>
          <a:prstGeom prst="rect">
            <a:avLst/>
          </a:prstGeom>
          <a:noFill/>
        </p:spPr>
        <p:txBody>
          <a:bodyPr wrap="square" rtlCol="0">
            <a:spAutoFit/>
          </a:bodyPr>
          <a:p>
            <a:pPr indent="457200"/>
            <a:r>
              <a:rPr lang="zh-CN" altLang="en-US" sz="2000">
                <a:sym typeface="+mn-ea"/>
              </a:rPr>
              <a:t>在完成生成模型建模与实证验证之后，本研究进一步开展实验设计空间的优化探索，以明确哪些参数组合最利于观察稳定的自我优势效应（</a:t>
            </a:r>
            <a:r>
              <a:rPr lang="en-US" altLang="zh-CN" sz="2000">
                <a:sym typeface="+mn-ea"/>
              </a:rPr>
              <a:t>SPE</a:t>
            </a:r>
            <a:r>
              <a:rPr lang="zh-CN" altLang="en-US" sz="2000">
                <a:sym typeface="+mn-ea"/>
              </a:rPr>
              <a:t>）。</a:t>
            </a:r>
            <a:endParaRPr lang="zh-CN" altLang="en-US" sz="2000"/>
          </a:p>
        </p:txBody>
      </p:sp>
      <p:pic>
        <p:nvPicPr>
          <p:cNvPr id="133" name="图片 132"/>
          <p:cNvPicPr/>
          <p:nvPr/>
        </p:nvPicPr>
        <p:blipFill>
          <a:blip r:embed="rId3"/>
          <a:stretch>
            <a:fillRect/>
          </a:stretch>
        </p:blipFill>
        <p:spPr>
          <a:xfrm>
            <a:off x="8655050" y="1776095"/>
            <a:ext cx="1118870" cy="1118870"/>
          </a:xfrm>
          <a:prstGeom prst="rect">
            <a:avLst/>
          </a:prstGeom>
        </p:spPr>
      </p:pic>
      <p:pic>
        <p:nvPicPr>
          <p:cNvPr id="137" name="图片 136"/>
          <p:cNvPicPr>
            <a:picLocks noChangeAspect="1"/>
          </p:cNvPicPr>
          <p:nvPr/>
        </p:nvPicPr>
        <p:blipFill>
          <a:blip r:embed="rId4"/>
          <a:stretch>
            <a:fillRect/>
          </a:stretch>
        </p:blipFill>
        <p:spPr>
          <a:xfrm>
            <a:off x="10003155" y="1568450"/>
            <a:ext cx="1994535" cy="1547495"/>
          </a:xfrm>
          <a:prstGeom prst="rect">
            <a:avLst/>
          </a:prstGeom>
        </p:spPr>
      </p:pic>
      <p:pic>
        <p:nvPicPr>
          <p:cNvPr id="138" name="图片 137"/>
          <p:cNvPicPr/>
          <p:nvPr/>
        </p:nvPicPr>
        <p:blipFill>
          <a:blip r:embed="rId5"/>
          <a:stretch>
            <a:fillRect/>
          </a:stretch>
        </p:blipFill>
        <p:spPr>
          <a:xfrm>
            <a:off x="6878320" y="1568450"/>
            <a:ext cx="1547495" cy="1499235"/>
          </a:xfrm>
          <a:prstGeom prst="rect">
            <a:avLst/>
          </a:prstGeom>
        </p:spPr>
      </p:pic>
      <p:pic>
        <p:nvPicPr>
          <p:cNvPr id="6" name="图片 5"/>
          <p:cNvPicPr/>
          <p:nvPr/>
        </p:nvPicPr>
        <p:blipFill>
          <a:blip r:embed="rId6"/>
          <a:srcRect l="45381" t="40976" r="45244" b="26896"/>
          <a:stretch>
            <a:fillRect/>
          </a:stretch>
        </p:blipFill>
        <p:spPr>
          <a:xfrm>
            <a:off x="11139170" y="756285"/>
            <a:ext cx="717550" cy="723900"/>
          </a:xfrm>
          <a:prstGeom prst="rect">
            <a:avLst/>
          </a:prstGeom>
        </p:spPr>
      </p:pic>
      <p:sp>
        <p:nvSpPr>
          <p:cNvPr id="8" name="文本框 7"/>
          <p:cNvSpPr txBox="1"/>
          <p:nvPr/>
        </p:nvSpPr>
        <p:spPr>
          <a:xfrm>
            <a:off x="7025005" y="3136265"/>
            <a:ext cx="1254125" cy="368300"/>
          </a:xfrm>
          <a:prstGeom prst="rect">
            <a:avLst/>
          </a:prstGeom>
          <a:noFill/>
        </p:spPr>
        <p:txBody>
          <a:bodyPr wrap="square" rtlCol="0">
            <a:spAutoFit/>
          </a:bodyPr>
          <a:p>
            <a:r>
              <a:rPr lang="zh-CN" altLang="en-US"/>
              <a:t>生成数据</a:t>
            </a:r>
            <a:endParaRPr lang="zh-CN" altLang="en-US"/>
          </a:p>
        </p:txBody>
      </p:sp>
      <p:sp>
        <p:nvSpPr>
          <p:cNvPr id="9" name="文本框 8"/>
          <p:cNvSpPr txBox="1"/>
          <p:nvPr/>
        </p:nvSpPr>
        <p:spPr>
          <a:xfrm>
            <a:off x="10373360" y="3204210"/>
            <a:ext cx="1254125" cy="368300"/>
          </a:xfrm>
          <a:prstGeom prst="rect">
            <a:avLst/>
          </a:prstGeom>
          <a:noFill/>
        </p:spPr>
        <p:txBody>
          <a:bodyPr wrap="square" rtlCol="0">
            <a:spAutoFit/>
          </a:bodyPr>
          <a:p>
            <a:r>
              <a:rPr lang="zh-CN" altLang="en-US"/>
              <a:t>真实数据</a:t>
            </a:r>
            <a:endParaRPr lang="zh-CN" altLang="en-US"/>
          </a:p>
        </p:txBody>
      </p:sp>
      <p:sp>
        <p:nvSpPr>
          <p:cNvPr id="11" name="文本框 10"/>
          <p:cNvSpPr txBox="1"/>
          <p:nvPr/>
        </p:nvSpPr>
        <p:spPr>
          <a:xfrm>
            <a:off x="694055" y="2505075"/>
            <a:ext cx="5848985" cy="3969385"/>
          </a:xfrm>
          <a:prstGeom prst="rect">
            <a:avLst/>
          </a:prstGeom>
          <a:noFill/>
        </p:spPr>
        <p:txBody>
          <a:bodyPr wrap="square" rtlCol="0">
            <a:spAutoFit/>
          </a:bodyPr>
          <a:p>
            <a:r>
              <a:rPr lang="en-US" altLang="zh-CN">
                <a:sym typeface="+mn-ea"/>
              </a:rPr>
              <a:t>1.</a:t>
            </a:r>
            <a:r>
              <a:rPr lang="zh-CN" altLang="en-US"/>
              <a:t>实验设计空间构建</a:t>
            </a:r>
            <a:endParaRPr lang="zh-CN" altLang="en-US"/>
          </a:p>
          <a:p>
            <a:pPr indent="457200"/>
            <a:r>
              <a:rPr lang="zh-CN" altLang="en-US"/>
              <a:t>将实验设计参数</a:t>
            </a:r>
            <a:r>
              <a:rPr lang="en-US" altLang="zh-CN"/>
              <a:t> P</a:t>
            </a:r>
            <a:r>
              <a:rPr lang="zh-CN" altLang="en-US"/>
              <a:t>（练习次数）、</a:t>
            </a:r>
            <a:r>
              <a:rPr lang="en-US" altLang="zh-CN"/>
              <a:t>T</a:t>
            </a:r>
            <a:r>
              <a:rPr lang="zh-CN" altLang="en-US"/>
              <a:t>（刺激呈现时间）、</a:t>
            </a:r>
            <a:r>
              <a:rPr lang="en-US" altLang="zh-CN"/>
              <a:t>W</a:t>
            </a:r>
            <a:r>
              <a:rPr lang="zh-CN" altLang="en-US"/>
              <a:t>（反应窗口）作为三维坐标轴，形成完整实验设计空间；对每个参数组合，计算对应的</a:t>
            </a:r>
            <a:r>
              <a:rPr lang="en-US" altLang="zh-CN"/>
              <a:t> SPE </a:t>
            </a:r>
            <a:r>
              <a:rPr lang="zh-CN" altLang="en-US"/>
              <a:t>强度（如</a:t>
            </a:r>
            <a:r>
              <a:rPr lang="en-US" altLang="zh-CN"/>
              <a:t> ΔRT </a:t>
            </a:r>
            <a:r>
              <a:rPr lang="zh-CN" altLang="en-US"/>
              <a:t>或</a:t>
            </a:r>
            <a:r>
              <a:rPr lang="en-US" altLang="zh-CN"/>
              <a:t> Δv</a:t>
            </a:r>
            <a:r>
              <a:rPr lang="zh-CN" altLang="en-US"/>
              <a:t>）及关键心理参数（</a:t>
            </a:r>
            <a:r>
              <a:rPr lang="en-US" altLang="zh-CN"/>
              <a:t>v</a:t>
            </a:r>
            <a:r>
              <a:rPr lang="zh-CN" altLang="en-US"/>
              <a:t>、</a:t>
            </a:r>
            <a:r>
              <a:rPr lang="en-US" altLang="zh-CN"/>
              <a:t>a</a:t>
            </a:r>
            <a:r>
              <a:rPr lang="zh-CN" altLang="en-US"/>
              <a:t>、</a:t>
            </a:r>
            <a:r>
              <a:rPr lang="en-US" altLang="zh-CN"/>
              <a:t>t</a:t>
            </a:r>
            <a:r>
              <a:rPr lang="en-US" altLang="en-US"/>
              <a:t>₀</a:t>
            </a:r>
            <a:r>
              <a:rPr lang="zh-CN" altLang="en-US"/>
              <a:t>、</a:t>
            </a:r>
            <a:r>
              <a:rPr lang="en-US" altLang="zh-CN"/>
              <a:t>z</a:t>
            </a:r>
            <a:r>
              <a:rPr lang="zh-CN" altLang="en-US"/>
              <a:t>）预测值。</a:t>
            </a:r>
            <a:endParaRPr lang="en-US" altLang="zh-CN"/>
          </a:p>
          <a:p>
            <a:r>
              <a:rPr lang="en-US" altLang="zh-CN"/>
              <a:t>2.</a:t>
            </a:r>
            <a:r>
              <a:rPr lang="zh-CN" altLang="en-US"/>
              <a:t>模拟数据映射与效应量区分</a:t>
            </a:r>
            <a:endParaRPr lang="en-US" altLang="zh-CN"/>
          </a:p>
          <a:p>
            <a:pPr indent="457200"/>
            <a:r>
              <a:rPr lang="zh-CN" altLang="en-US"/>
              <a:t>从生成模型中筛选不同</a:t>
            </a:r>
            <a:r>
              <a:rPr lang="en-US" altLang="zh-CN"/>
              <a:t> SPE </a:t>
            </a:r>
            <a:r>
              <a:rPr lang="zh-CN" altLang="en-US"/>
              <a:t>强度代表的参数组合：</a:t>
            </a:r>
            <a:endParaRPr lang="en-US" altLang="zh-CN"/>
          </a:p>
          <a:p>
            <a:r>
              <a:rPr lang="zh-CN" altLang="en-US"/>
              <a:t>通过散点图或三维图直观呈现不同参数组合对应的</a:t>
            </a:r>
            <a:r>
              <a:rPr lang="en-US" altLang="zh-CN"/>
              <a:t> SPE </a:t>
            </a:r>
            <a:r>
              <a:rPr lang="zh-CN" altLang="en-US"/>
              <a:t>效应强度，</a:t>
            </a:r>
            <a:endParaRPr lang="en-US" altLang="zh-CN"/>
          </a:p>
          <a:p>
            <a:r>
              <a:rPr lang="en-US" altLang="zh-CN"/>
              <a:t>3.</a:t>
            </a:r>
            <a:r>
              <a:rPr lang="zh-CN" altLang="en-US"/>
              <a:t>非线性拟合与高价值区间识别</a:t>
            </a:r>
            <a:endParaRPr lang="zh-CN" altLang="en-US"/>
          </a:p>
          <a:p>
            <a:pPr indent="457200"/>
            <a:r>
              <a:rPr lang="zh-CN" altLang="en-US"/>
              <a:t>采用高斯过程（</a:t>
            </a:r>
            <a:r>
              <a:rPr lang="en-US" altLang="zh-CN"/>
              <a:t>GP</a:t>
            </a:r>
            <a:r>
              <a:rPr lang="zh-CN" altLang="en-US"/>
              <a:t>）拟合参数组合与</a:t>
            </a:r>
            <a:r>
              <a:rPr lang="en-US" altLang="zh-CN"/>
              <a:t> SPE </a:t>
            </a:r>
            <a:r>
              <a:rPr lang="zh-CN" altLang="en-US"/>
              <a:t>强度的关系，探索非线性趋势与参数交互效应；标记高</a:t>
            </a:r>
            <a:r>
              <a:rPr lang="en-US" altLang="zh-CN"/>
              <a:t> SPE </a:t>
            </a:r>
            <a:r>
              <a:rPr lang="zh-CN" altLang="en-US"/>
              <a:t>强度集中区域，作为</a:t>
            </a:r>
            <a:r>
              <a:rPr lang="en-US" altLang="zh-CN"/>
              <a:t>“</a:t>
            </a:r>
            <a:r>
              <a:rPr lang="zh-CN" altLang="en-US"/>
              <a:t>最优实验设计区间</a:t>
            </a:r>
            <a:r>
              <a:rPr lang="en-US" altLang="zh-CN"/>
              <a:t>”</a:t>
            </a:r>
            <a:r>
              <a:rPr lang="zh-CN" altLang="en-US"/>
              <a:t>，</a:t>
            </a:r>
            <a:endParaRPr lang="zh-CN" altLang="en-US"/>
          </a:p>
          <a:p>
            <a:endParaRPr lang="zh-CN" altLang="en-US"/>
          </a:p>
        </p:txBody>
      </p:sp>
      <p:pic>
        <p:nvPicPr>
          <p:cNvPr id="13" name="图片 12"/>
          <p:cNvPicPr>
            <a:picLocks noChangeAspect="1"/>
          </p:cNvPicPr>
          <p:nvPr/>
        </p:nvPicPr>
        <p:blipFill>
          <a:blip r:embed="rId7"/>
          <a:stretch>
            <a:fillRect/>
          </a:stretch>
        </p:blipFill>
        <p:spPr>
          <a:xfrm>
            <a:off x="7945120" y="3757295"/>
            <a:ext cx="3018155" cy="2646045"/>
          </a:xfrm>
          <a:prstGeom prst="rect">
            <a:avLst/>
          </a:prstGeom>
        </p:spPr>
      </p:pic>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8256">
        <p159:morph option="byObject"/>
      </p:transition>
    </mc:Choice>
    <mc:Fallback>
      <p:transition spd="slow" advTm="18256">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descr="C:/Users/huanglanlan/Desktop/23-秋-新媒体图库/武东林/微信图片_20231204164121.jpg微信图片_20231204164121"/>
          <p:cNvPicPr preferRelativeResize="0">
            <a:picLocks noChangeAspect="1"/>
          </p:cNvPicPr>
          <p:nvPr/>
        </p:nvPicPr>
        <p:blipFill>
          <a:blip r:embed="rId1">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04</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2"/>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5594985" y="3060065"/>
            <a:ext cx="4012565" cy="92202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5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研究计划</a:t>
            </a:r>
            <a:endParaRPr lang="zh-CN" altLang="en-US" sz="5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3">
        <p159:morph option="byObject"/>
      </p:transition>
    </mc:Choice>
    <mc:Fallback>
      <p:transition spd="slow" advTm="12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21" grpId="0"/>
      <p:bldP spid="37" grpId="0"/>
      <p:bldP spid="22" grpId="0" bldLvl="0" animBg="1"/>
      <p:bldP spid="24" grpId="0" bldLvl="0" animBg="1"/>
      <p:bldP spid="28" grpId="0"/>
      <p:bldP spid="2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研究计划</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cxnSp>
        <p:nvCxnSpPr>
          <p:cNvPr id="48" name="直线连接符 47"/>
          <p:cNvCxnSpPr/>
          <p:nvPr>
            <p:custDataLst>
              <p:tags r:id="rId3"/>
            </p:custDataLst>
          </p:nvPr>
        </p:nvCxnSpPr>
        <p:spPr>
          <a:xfrm>
            <a:off x="1723907" y="2069230"/>
            <a:ext cx="1910544" cy="0"/>
          </a:xfrm>
          <a:prstGeom prst="line">
            <a:avLst/>
          </a:prstGeom>
          <a:ln w="38100">
            <a:solidFill>
              <a:srgbClr val="20633C"/>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custDataLst>
              <p:tags r:id="rId4"/>
            </p:custDataLst>
          </p:nvPr>
        </p:nvSpPr>
        <p:spPr>
          <a:xfrm>
            <a:off x="1684573" y="1726208"/>
            <a:ext cx="2014855" cy="337185"/>
          </a:xfrm>
          <a:prstGeom prst="rect">
            <a:avLst/>
          </a:prstGeom>
          <a:noFill/>
        </p:spPr>
        <p:txBody>
          <a:bodyPr wrap="none" rtlCol="0">
            <a:spAutoFit/>
          </a:bodyPr>
          <a:lstStyle/>
          <a:p>
            <a:r>
              <a:rPr lang="en-US" altLang="zh-CN" sz="1600" b="1" kern="100" dirty="0">
                <a:effectLst/>
                <a:latin typeface="微软雅黑" panose="020B0503020204020204" charset="-122"/>
                <a:ea typeface="微软雅黑" panose="020B0503020204020204" charset="-122"/>
              </a:rPr>
              <a:t>2026.01~2026.03</a:t>
            </a:r>
            <a:r>
              <a:rPr lang="zh-CN" altLang="zh-CN" sz="1600" b="1" dirty="0">
                <a:effectLst/>
                <a:latin typeface="微软雅黑" panose="020B0503020204020204" charset="-122"/>
                <a:ea typeface="微软雅黑" panose="020B0503020204020204" charset="-122"/>
              </a:rPr>
              <a:t> </a:t>
            </a:r>
            <a:endParaRPr kumimoji="1" lang="zh-CN" altLang="en-US" sz="1600" b="1" dirty="0">
              <a:latin typeface="微软雅黑" panose="020B0503020204020204" charset="-122"/>
              <a:ea typeface="微软雅黑" panose="020B0503020204020204" charset="-122"/>
            </a:endParaRPr>
          </a:p>
        </p:txBody>
      </p:sp>
      <p:sp>
        <p:nvSpPr>
          <p:cNvPr id="53" name="文本框 52"/>
          <p:cNvSpPr txBox="1"/>
          <p:nvPr>
            <p:custDataLst>
              <p:tags r:id="rId5"/>
            </p:custDataLst>
          </p:nvPr>
        </p:nvSpPr>
        <p:spPr>
          <a:xfrm>
            <a:off x="1713667" y="2163964"/>
            <a:ext cx="2138680" cy="737235"/>
          </a:xfrm>
          <a:prstGeom prst="rect">
            <a:avLst/>
          </a:prstGeom>
          <a:noFill/>
        </p:spPr>
        <p:txBody>
          <a:bodyPr wrap="none" rtlCol="0">
            <a:spAutoFit/>
          </a:bodyPr>
          <a:lstStyle/>
          <a:p>
            <a:pPr algn="l">
              <a:lnSpc>
                <a:spcPct val="150000"/>
              </a:lnSpc>
            </a:pPr>
            <a:r>
              <a:rPr lang="zh-CN" altLang="en-US" sz="1400" kern="100" dirty="0">
                <a:effectLst/>
                <a:latin typeface="微软雅黑" panose="020B0503020204020204" charset="-122"/>
                <a:ea typeface="微软雅黑" panose="020B0503020204020204" charset="-122"/>
                <a:cs typeface="Times New Roman" panose="02020603050405020304" charset="0"/>
              </a:rPr>
              <a:t>理论梳理与研究框架确立</a:t>
            </a:r>
            <a:endParaRPr lang="zh-CN" altLang="en-US" sz="1400" kern="100" dirty="0">
              <a:effectLst/>
              <a:latin typeface="微软雅黑" panose="020B0503020204020204" charset="-122"/>
              <a:ea typeface="微软雅黑" panose="020B0503020204020204" charset="-122"/>
              <a:cs typeface="Times New Roman" panose="02020603050405020304" charset="0"/>
            </a:endParaRPr>
          </a:p>
          <a:p>
            <a:pPr algn="l">
              <a:lnSpc>
                <a:spcPct val="150000"/>
              </a:lnSpc>
            </a:pPr>
            <a:r>
              <a:rPr kumimoji="1" lang="zh-CN" altLang="en-US" sz="1400" dirty="0">
                <a:latin typeface="微软雅黑" panose="020B0503020204020204" charset="-122"/>
                <a:ea typeface="微软雅黑" panose="020B0503020204020204" charset="-122"/>
              </a:rPr>
              <a:t>完成开题报告</a:t>
            </a:r>
            <a:endParaRPr kumimoji="1" lang="zh-CN" altLang="en-US" sz="1400" dirty="0">
              <a:latin typeface="微软雅黑" panose="020B0503020204020204" charset="-122"/>
              <a:ea typeface="微软雅黑" panose="020B0503020204020204" charset="-122"/>
            </a:endParaRPr>
          </a:p>
        </p:txBody>
      </p:sp>
      <p:cxnSp>
        <p:nvCxnSpPr>
          <p:cNvPr id="54" name="直线连接符 53"/>
          <p:cNvCxnSpPr/>
          <p:nvPr>
            <p:custDataLst>
              <p:tags r:id="rId6"/>
            </p:custDataLst>
          </p:nvPr>
        </p:nvCxnSpPr>
        <p:spPr>
          <a:xfrm>
            <a:off x="6514345" y="2069230"/>
            <a:ext cx="1910544" cy="0"/>
          </a:xfrm>
          <a:prstGeom prst="line">
            <a:avLst/>
          </a:prstGeom>
          <a:ln w="38100">
            <a:solidFill>
              <a:srgbClr val="20633C"/>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p:custDataLst>
              <p:tags r:id="rId7"/>
            </p:custDataLst>
          </p:nvPr>
        </p:nvSpPr>
        <p:spPr>
          <a:xfrm>
            <a:off x="6475011" y="1726208"/>
            <a:ext cx="2014855" cy="337185"/>
          </a:xfrm>
          <a:prstGeom prst="rect">
            <a:avLst/>
          </a:prstGeom>
          <a:noFill/>
        </p:spPr>
        <p:txBody>
          <a:bodyPr wrap="none" rtlCol="0">
            <a:spAutoFit/>
          </a:bodyPr>
          <a:lstStyle/>
          <a:p>
            <a:r>
              <a:rPr lang="en-US" altLang="zh-CN" sz="1600" b="1" kern="100" dirty="0">
                <a:effectLst/>
                <a:latin typeface="微软雅黑" panose="020B0503020204020204" charset="-122"/>
                <a:ea typeface="微软雅黑" panose="020B0503020204020204" charset="-122"/>
              </a:rPr>
              <a:t>2026.09~2026.12</a:t>
            </a:r>
            <a:r>
              <a:rPr lang="zh-CN" altLang="zh-CN" sz="1600" b="1" dirty="0">
                <a:effectLst/>
                <a:latin typeface="微软雅黑" panose="020B0503020204020204" charset="-122"/>
                <a:ea typeface="微软雅黑" panose="020B0503020204020204" charset="-122"/>
              </a:rPr>
              <a:t> </a:t>
            </a:r>
            <a:endParaRPr kumimoji="1" lang="zh-CN" altLang="en-US" sz="1600" b="1" dirty="0">
              <a:latin typeface="微软雅黑" panose="020B0503020204020204" charset="-122"/>
              <a:ea typeface="微软雅黑" panose="020B0503020204020204" charset="-122"/>
            </a:endParaRPr>
          </a:p>
        </p:txBody>
      </p:sp>
      <p:sp>
        <p:nvSpPr>
          <p:cNvPr id="56" name="文本框 55"/>
          <p:cNvSpPr txBox="1"/>
          <p:nvPr>
            <p:custDataLst>
              <p:tags r:id="rId8"/>
            </p:custDataLst>
          </p:nvPr>
        </p:nvSpPr>
        <p:spPr>
          <a:xfrm>
            <a:off x="6504105" y="2163964"/>
            <a:ext cx="2138680" cy="737235"/>
          </a:xfrm>
          <a:prstGeom prst="rect">
            <a:avLst/>
          </a:prstGeom>
          <a:noFill/>
        </p:spPr>
        <p:txBody>
          <a:bodyPr wrap="none" rtlCol="0">
            <a:spAutoFit/>
          </a:bodyPr>
          <a:lstStyle/>
          <a:p>
            <a:pPr algn="l">
              <a:lnSpc>
                <a:spcPct val="150000"/>
              </a:lnSpc>
            </a:pPr>
            <a:r>
              <a:rPr kumimoji="1" lang="zh-CN" altLang="en-US" sz="1400" dirty="0">
                <a:latin typeface="微软雅黑" panose="020B0503020204020204" charset="-122"/>
                <a:ea typeface="微软雅黑" panose="020B0503020204020204" charset="-122"/>
              </a:rPr>
              <a:t>真实数据建模与实证分析</a:t>
            </a:r>
            <a:endParaRPr kumimoji="1" lang="zh-CN" altLang="en-US" sz="1400" dirty="0">
              <a:latin typeface="微软雅黑" panose="020B0503020204020204" charset="-122"/>
              <a:ea typeface="微软雅黑" panose="020B0503020204020204" charset="-122"/>
            </a:endParaRPr>
          </a:p>
          <a:p>
            <a:pPr algn="l">
              <a:lnSpc>
                <a:spcPct val="150000"/>
              </a:lnSpc>
            </a:pPr>
            <a:r>
              <a:rPr kumimoji="1" lang="zh-CN" altLang="en-US" sz="1400" dirty="0">
                <a:latin typeface="微软雅黑" panose="020B0503020204020204" charset="-122"/>
                <a:ea typeface="微软雅黑" panose="020B0503020204020204" charset="-122"/>
              </a:rPr>
              <a:t>实验设计空间探索与优化</a:t>
            </a:r>
            <a:endParaRPr kumimoji="1" lang="zh-CN" altLang="en-US" sz="1400" dirty="0">
              <a:latin typeface="微软雅黑" panose="020B0503020204020204" charset="-122"/>
              <a:ea typeface="微软雅黑" panose="020B0503020204020204" charset="-122"/>
            </a:endParaRPr>
          </a:p>
        </p:txBody>
      </p:sp>
      <p:cxnSp>
        <p:nvCxnSpPr>
          <p:cNvPr id="57" name="直线连接符 56"/>
          <p:cNvCxnSpPr/>
          <p:nvPr>
            <p:custDataLst>
              <p:tags r:id="rId9"/>
            </p:custDataLst>
          </p:nvPr>
        </p:nvCxnSpPr>
        <p:spPr>
          <a:xfrm>
            <a:off x="3339847" y="5035426"/>
            <a:ext cx="1910544" cy="0"/>
          </a:xfrm>
          <a:prstGeom prst="line">
            <a:avLst/>
          </a:prstGeom>
          <a:ln w="38100">
            <a:solidFill>
              <a:srgbClr val="20633C"/>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custDataLst>
              <p:tags r:id="rId10"/>
            </p:custDataLst>
          </p:nvPr>
        </p:nvSpPr>
        <p:spPr>
          <a:xfrm>
            <a:off x="3300513" y="4692404"/>
            <a:ext cx="2014855" cy="337185"/>
          </a:xfrm>
          <a:prstGeom prst="rect">
            <a:avLst/>
          </a:prstGeom>
          <a:noFill/>
        </p:spPr>
        <p:txBody>
          <a:bodyPr wrap="none" rtlCol="0">
            <a:spAutoFit/>
          </a:bodyPr>
          <a:lstStyle/>
          <a:p>
            <a:r>
              <a:rPr lang="en-US" altLang="zh-CN" sz="1600" b="1" kern="100" dirty="0">
                <a:effectLst/>
                <a:latin typeface="微软雅黑" panose="020B0503020204020204" charset="-122"/>
                <a:ea typeface="微软雅黑" panose="020B0503020204020204" charset="-122"/>
              </a:rPr>
              <a:t>2026.04~2026.08</a:t>
            </a:r>
            <a:r>
              <a:rPr lang="zh-CN" altLang="zh-CN" sz="1600" b="1" dirty="0">
                <a:effectLst/>
                <a:latin typeface="微软雅黑" panose="020B0503020204020204" charset="-122"/>
                <a:ea typeface="微软雅黑" panose="020B0503020204020204" charset="-122"/>
              </a:rPr>
              <a:t> </a:t>
            </a:r>
            <a:endParaRPr kumimoji="1" lang="zh-CN" altLang="en-US" sz="1600" b="1" dirty="0">
              <a:latin typeface="微软雅黑" panose="020B0503020204020204" charset="-122"/>
              <a:ea typeface="微软雅黑" panose="020B0503020204020204" charset="-122"/>
            </a:endParaRPr>
          </a:p>
        </p:txBody>
      </p:sp>
      <p:sp>
        <p:nvSpPr>
          <p:cNvPr id="59" name="文本框 58"/>
          <p:cNvSpPr txBox="1"/>
          <p:nvPr>
            <p:custDataLst>
              <p:tags r:id="rId11"/>
            </p:custDataLst>
          </p:nvPr>
        </p:nvSpPr>
        <p:spPr>
          <a:xfrm>
            <a:off x="3329607" y="5130160"/>
            <a:ext cx="2076450" cy="737235"/>
          </a:xfrm>
          <a:prstGeom prst="rect">
            <a:avLst/>
          </a:prstGeom>
          <a:noFill/>
        </p:spPr>
        <p:txBody>
          <a:bodyPr wrap="none" rtlCol="0">
            <a:spAutoFit/>
          </a:bodyPr>
          <a:lstStyle/>
          <a:p>
            <a:pPr algn="l">
              <a:lnSpc>
                <a:spcPct val="150000"/>
              </a:lnSpc>
            </a:pPr>
            <a:r>
              <a:rPr lang="zh-CN" altLang="en-US" sz="1400" kern="100" dirty="0">
                <a:effectLst/>
                <a:latin typeface="微软雅黑" panose="020B0503020204020204" charset="-122"/>
                <a:ea typeface="微软雅黑" panose="020B0503020204020204" charset="-122"/>
                <a:cs typeface="Times New Roman" panose="02020603050405020304" charset="0"/>
              </a:rPr>
              <a:t>基线生成模型构建</a:t>
            </a:r>
            <a:endParaRPr lang="zh-CN" altLang="en-US" sz="1400" kern="100" dirty="0">
              <a:effectLst/>
              <a:latin typeface="微软雅黑" panose="020B0503020204020204" charset="-122"/>
              <a:ea typeface="微软雅黑" panose="020B0503020204020204" charset="-122"/>
              <a:cs typeface="Times New Roman" panose="02020603050405020304" charset="0"/>
            </a:endParaRPr>
          </a:p>
          <a:p>
            <a:pPr algn="l">
              <a:lnSpc>
                <a:spcPct val="150000"/>
              </a:lnSpc>
            </a:pPr>
            <a:r>
              <a:rPr lang="en-US" altLang="zh-CN" sz="1400" kern="100" dirty="0">
                <a:effectLst/>
                <a:latin typeface="微软雅黑" panose="020B0503020204020204" charset="-122"/>
                <a:ea typeface="微软雅黑" panose="020B0503020204020204" charset="-122"/>
                <a:cs typeface="Times New Roman" panose="02020603050405020304" charset="0"/>
              </a:rPr>
              <a:t>GP </a:t>
            </a:r>
            <a:r>
              <a:rPr lang="zh-CN" altLang="en-US" sz="1400" kern="100" dirty="0">
                <a:effectLst/>
                <a:latin typeface="微软雅黑" panose="020B0503020204020204" charset="-122"/>
                <a:ea typeface="微软雅黑" panose="020B0503020204020204" charset="-122"/>
                <a:cs typeface="Times New Roman" panose="02020603050405020304" charset="0"/>
              </a:rPr>
              <a:t>扩展模型与模拟验证</a:t>
            </a:r>
            <a:endParaRPr lang="en-US" altLang="zh-CN" sz="1400" kern="100" dirty="0">
              <a:effectLst/>
              <a:latin typeface="微软雅黑" panose="020B0503020204020204" charset="-122"/>
              <a:ea typeface="微软雅黑" panose="020B0503020204020204" charset="-122"/>
              <a:cs typeface="Times New Roman" panose="02020603050405020304" charset="0"/>
            </a:endParaRPr>
          </a:p>
        </p:txBody>
      </p:sp>
      <p:cxnSp>
        <p:nvCxnSpPr>
          <p:cNvPr id="60" name="直线连接符 59"/>
          <p:cNvCxnSpPr/>
          <p:nvPr>
            <p:custDataLst>
              <p:tags r:id="rId12"/>
            </p:custDataLst>
          </p:nvPr>
        </p:nvCxnSpPr>
        <p:spPr>
          <a:xfrm>
            <a:off x="7988953" y="5041307"/>
            <a:ext cx="1910544" cy="0"/>
          </a:xfrm>
          <a:prstGeom prst="line">
            <a:avLst/>
          </a:prstGeom>
          <a:ln w="38100">
            <a:solidFill>
              <a:srgbClr val="20633C"/>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custDataLst>
              <p:tags r:id="rId13"/>
            </p:custDataLst>
          </p:nvPr>
        </p:nvSpPr>
        <p:spPr>
          <a:xfrm>
            <a:off x="7949619" y="4698285"/>
            <a:ext cx="2014855" cy="337185"/>
          </a:xfrm>
          <a:prstGeom prst="rect">
            <a:avLst/>
          </a:prstGeom>
          <a:noFill/>
        </p:spPr>
        <p:txBody>
          <a:bodyPr wrap="none" rtlCol="0">
            <a:spAutoFit/>
          </a:bodyPr>
          <a:lstStyle/>
          <a:p>
            <a:r>
              <a:rPr lang="en-US" altLang="zh-CN" sz="1600" b="1" kern="100" dirty="0">
                <a:effectLst/>
                <a:latin typeface="微软雅黑" panose="020B0503020204020204" charset="-122"/>
                <a:ea typeface="微软雅黑" panose="020B0503020204020204" charset="-122"/>
              </a:rPr>
              <a:t>2027.01~2027.03</a:t>
            </a:r>
            <a:r>
              <a:rPr lang="zh-CN" altLang="zh-CN" sz="1600" b="1" dirty="0">
                <a:effectLst/>
                <a:latin typeface="微软雅黑" panose="020B0503020204020204" charset="-122"/>
                <a:ea typeface="微软雅黑" panose="020B0503020204020204" charset="-122"/>
              </a:rPr>
              <a:t> </a:t>
            </a:r>
            <a:endParaRPr kumimoji="1" lang="zh-CN" altLang="en-US" sz="1600" b="1" dirty="0">
              <a:latin typeface="微软雅黑" panose="020B0503020204020204" charset="-122"/>
              <a:ea typeface="微软雅黑" panose="020B0503020204020204" charset="-122"/>
            </a:endParaRPr>
          </a:p>
        </p:txBody>
      </p:sp>
      <p:sp>
        <p:nvSpPr>
          <p:cNvPr id="62" name="文本框 61"/>
          <p:cNvSpPr txBox="1"/>
          <p:nvPr>
            <p:custDataLst>
              <p:tags r:id="rId14"/>
            </p:custDataLst>
          </p:nvPr>
        </p:nvSpPr>
        <p:spPr>
          <a:xfrm>
            <a:off x="7988953" y="5292133"/>
            <a:ext cx="1783080" cy="414020"/>
          </a:xfrm>
          <a:prstGeom prst="rect">
            <a:avLst/>
          </a:prstGeom>
          <a:noFill/>
        </p:spPr>
        <p:txBody>
          <a:bodyPr wrap="none" rtlCol="0">
            <a:spAutoFit/>
          </a:bodyPr>
          <a:lstStyle/>
          <a:p>
            <a:pPr algn="l">
              <a:lnSpc>
                <a:spcPct val="150000"/>
              </a:lnSpc>
            </a:pPr>
            <a:r>
              <a:rPr kumimoji="1" lang="zh-CN" altLang="en-US" sz="1400" dirty="0">
                <a:latin typeface="微软雅黑" panose="020B0503020204020204" charset="-122"/>
                <a:ea typeface="微软雅黑" panose="020B0503020204020204" charset="-122"/>
              </a:rPr>
              <a:t>论文撰写与修改完善</a:t>
            </a:r>
            <a:endParaRPr kumimoji="1" lang="zh-CN" altLang="en-US" sz="1400" dirty="0">
              <a:latin typeface="微软雅黑" panose="020B0503020204020204" charset="-122"/>
              <a:ea typeface="微软雅黑" panose="020B0503020204020204" charset="-122"/>
            </a:endParaRPr>
          </a:p>
        </p:txBody>
      </p:sp>
      <p:sp>
        <p:nvSpPr>
          <p:cNvPr id="22" name="右箭头 21"/>
          <p:cNvSpPr/>
          <p:nvPr>
            <p:custDataLst>
              <p:tags r:id="rId15"/>
            </p:custDataLst>
          </p:nvPr>
        </p:nvSpPr>
        <p:spPr>
          <a:xfrm>
            <a:off x="664210" y="3308985"/>
            <a:ext cx="10863580" cy="725170"/>
          </a:xfrm>
          <a:prstGeom prst="rightArrow">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alpha val="0"/>
                </a:schemeClr>
              </a:solidFill>
            </a:endParaRPr>
          </a:p>
        </p:txBody>
      </p:sp>
    </p:spTree>
    <p:custDataLst>
      <p:tags r:id="rId1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3">
        <p159:morph option="byObject"/>
      </p:transition>
    </mc:Choice>
    <mc:Fallback>
      <p:transition spd="slow" advTm="473">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descr="C:/Users/huanglanlan/Desktop/23-秋-新媒体图库/武东林/微信图片_20231204164121.jpg微信图片_20231204164121"/>
          <p:cNvPicPr preferRelativeResize="0">
            <a:picLocks noChangeAspect="1"/>
          </p:cNvPicPr>
          <p:nvPr/>
        </p:nvPicPr>
        <p:blipFill>
          <a:blip r:embed="rId1">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01</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2"/>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5594985" y="3060065"/>
            <a:ext cx="4012565" cy="92202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5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5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980">
        <p159:morph option="byObject"/>
      </p:transition>
    </mc:Choice>
    <mc:Fallback>
      <p:transition spd="slow" advTm="29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21" grpId="0"/>
      <p:bldP spid="37" grpId="0"/>
      <p:bldP spid="22" grpId="0" bldLvl="0" animBg="1"/>
      <p:bldP spid="24" grpId="0" bldLvl="0" animBg="1"/>
      <p:bldP spid="28" grpId="0"/>
      <p:bldP spid="2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242570" y="680085"/>
            <a:ext cx="11707495" cy="5502275"/>
          </a:xfrm>
          <a:prstGeom prst="rect">
            <a:avLst/>
          </a:prstGeom>
          <a:blipFill rotWithShape="1">
            <a:blip r:embed="rId1">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299554" y="2968205"/>
            <a:ext cx="9620250" cy="92202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5400">
                <a:latin typeface="Times New Roman" panose="02020603050405020304" charset="0"/>
                <a:ea typeface="宋体" panose="02010600030101010101" pitchFamily="2" charset="-122"/>
                <a:cs typeface="Times New Roman" panose="02020603050405020304" charset="0"/>
              </a:rPr>
              <a:t>请各位老师批评指正</a:t>
            </a:r>
            <a:endParaRPr lang="zh-CN" altLang="en-US" sz="5400">
              <a:latin typeface="Times New Roman" panose="02020603050405020304" charset="0"/>
              <a:ea typeface="宋体" panose="02010600030101010101" pitchFamily="2" charset="-122"/>
              <a:cs typeface="Times New Roman" panose="02020603050405020304" charset="0"/>
            </a:endParaRPr>
          </a:p>
        </p:txBody>
      </p:sp>
      <p:pic>
        <p:nvPicPr>
          <p:cNvPr id="2" name="图片 1" descr="南京师范大学（黑）"/>
          <p:cNvPicPr>
            <a:picLocks noChangeAspect="1"/>
          </p:cNvPicPr>
          <p:nvPr/>
        </p:nvPicPr>
        <p:blipFill>
          <a:blip r:embed="rId2"/>
          <a:stretch>
            <a:fillRect/>
          </a:stretch>
        </p:blipFill>
        <p:spPr>
          <a:xfrm>
            <a:off x="3377565" y="-30480"/>
            <a:ext cx="5464282" cy="3862800"/>
          </a:xfrm>
          <a:prstGeom prst="rect">
            <a:avLst/>
          </a:prstGeom>
        </p:spPr>
      </p:pic>
      <p:pic>
        <p:nvPicPr>
          <p:cNvPr id="15" name="图片 14" descr="校徽-绿"/>
          <p:cNvPicPr>
            <a:picLocks noChangeAspect="1"/>
          </p:cNvPicPr>
          <p:nvPr/>
        </p:nvPicPr>
        <p:blipFill>
          <a:blip r:embed="rId3"/>
          <a:stretch>
            <a:fillRect/>
          </a:stretch>
        </p:blipFill>
        <p:spPr>
          <a:xfrm>
            <a:off x="3394075" y="718185"/>
            <a:ext cx="1530985" cy="21666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44">
        <p159:morph option="byObject"/>
      </p:transition>
    </mc:Choice>
    <mc:Fallback>
      <p:transition spd="slow" advTm="544">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1419212" y="301090"/>
            <a:ext cx="171323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文件夹结构</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pic>
        <p:nvPicPr>
          <p:cNvPr id="5" name="图片 4"/>
          <p:cNvPicPr>
            <a:picLocks noChangeAspect="1"/>
          </p:cNvPicPr>
          <p:nvPr/>
        </p:nvPicPr>
        <p:blipFill>
          <a:blip r:embed="rId3"/>
          <a:srcRect r="77112"/>
          <a:stretch>
            <a:fillRect/>
          </a:stretch>
        </p:blipFill>
        <p:spPr>
          <a:xfrm>
            <a:off x="235585" y="1304925"/>
            <a:ext cx="1731010" cy="1428750"/>
          </a:xfrm>
          <a:prstGeom prst="rect">
            <a:avLst/>
          </a:prstGeom>
        </p:spPr>
      </p:pic>
      <p:pic>
        <p:nvPicPr>
          <p:cNvPr id="6" name="图片 5"/>
          <p:cNvPicPr>
            <a:picLocks noChangeAspect="1"/>
          </p:cNvPicPr>
          <p:nvPr/>
        </p:nvPicPr>
        <p:blipFill>
          <a:blip r:embed="rId4"/>
          <a:stretch>
            <a:fillRect/>
          </a:stretch>
        </p:blipFill>
        <p:spPr>
          <a:xfrm>
            <a:off x="3492500" y="842645"/>
            <a:ext cx="1562100" cy="876300"/>
          </a:xfrm>
          <a:prstGeom prst="rect">
            <a:avLst/>
          </a:prstGeom>
        </p:spPr>
      </p:pic>
      <p:cxnSp>
        <p:nvCxnSpPr>
          <p:cNvPr id="7" name="肘形连接符 6"/>
          <p:cNvCxnSpPr/>
          <p:nvPr/>
        </p:nvCxnSpPr>
        <p:spPr>
          <a:xfrm flipV="1">
            <a:off x="1337310" y="1280795"/>
            <a:ext cx="1995170" cy="182245"/>
          </a:xfrm>
          <a:prstGeom prst="bentConnector3">
            <a:avLst>
              <a:gd name="adj1" fmla="val 50032"/>
            </a:avLst>
          </a:prstGeom>
          <a:ln>
            <a:tailEnd type="arrow"/>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5"/>
          <a:stretch>
            <a:fillRect/>
          </a:stretch>
        </p:blipFill>
        <p:spPr>
          <a:xfrm>
            <a:off x="5384800" y="1223010"/>
            <a:ext cx="2152650" cy="2324100"/>
          </a:xfrm>
          <a:prstGeom prst="rect">
            <a:avLst/>
          </a:prstGeom>
        </p:spPr>
      </p:pic>
      <p:pic>
        <p:nvPicPr>
          <p:cNvPr id="9" name="图片 8"/>
          <p:cNvPicPr>
            <a:picLocks noChangeAspect="1"/>
          </p:cNvPicPr>
          <p:nvPr/>
        </p:nvPicPr>
        <p:blipFill>
          <a:blip r:embed="rId4"/>
          <a:srcRect b="66957"/>
          <a:stretch>
            <a:fillRect/>
          </a:stretch>
        </p:blipFill>
        <p:spPr>
          <a:xfrm>
            <a:off x="5592445" y="842645"/>
            <a:ext cx="1562100" cy="289560"/>
          </a:xfrm>
          <a:prstGeom prst="rect">
            <a:avLst/>
          </a:prstGeom>
        </p:spPr>
      </p:pic>
      <p:pic>
        <p:nvPicPr>
          <p:cNvPr id="13" name="图片 12"/>
          <p:cNvPicPr>
            <a:picLocks noChangeAspect="1"/>
          </p:cNvPicPr>
          <p:nvPr/>
        </p:nvPicPr>
        <p:blipFill>
          <a:blip r:embed="rId4"/>
          <a:srcRect t="33043" b="34493"/>
          <a:stretch>
            <a:fillRect/>
          </a:stretch>
        </p:blipFill>
        <p:spPr>
          <a:xfrm>
            <a:off x="8094980" y="847725"/>
            <a:ext cx="1562100" cy="284480"/>
          </a:xfrm>
          <a:prstGeom prst="rect">
            <a:avLst/>
          </a:prstGeom>
        </p:spPr>
      </p:pic>
      <p:pic>
        <p:nvPicPr>
          <p:cNvPr id="14" name="图片 13"/>
          <p:cNvPicPr>
            <a:picLocks noChangeAspect="1"/>
          </p:cNvPicPr>
          <p:nvPr/>
        </p:nvPicPr>
        <p:blipFill>
          <a:blip r:embed="rId4"/>
          <a:srcRect t="65507"/>
          <a:stretch>
            <a:fillRect/>
          </a:stretch>
        </p:blipFill>
        <p:spPr>
          <a:xfrm>
            <a:off x="10121265" y="847725"/>
            <a:ext cx="1562100" cy="302260"/>
          </a:xfrm>
          <a:prstGeom prst="rect">
            <a:avLst/>
          </a:prstGeom>
        </p:spPr>
      </p:pic>
      <p:pic>
        <p:nvPicPr>
          <p:cNvPr id="15" name="图片 14"/>
          <p:cNvPicPr>
            <a:picLocks noChangeAspect="1"/>
          </p:cNvPicPr>
          <p:nvPr/>
        </p:nvPicPr>
        <p:blipFill>
          <a:blip r:embed="rId6"/>
          <a:stretch>
            <a:fillRect/>
          </a:stretch>
        </p:blipFill>
        <p:spPr>
          <a:xfrm>
            <a:off x="7809230" y="1280795"/>
            <a:ext cx="1847850" cy="628650"/>
          </a:xfrm>
          <a:prstGeom prst="rect">
            <a:avLst/>
          </a:prstGeom>
        </p:spPr>
      </p:pic>
      <p:pic>
        <p:nvPicPr>
          <p:cNvPr id="16" name="图片 15"/>
          <p:cNvPicPr>
            <a:picLocks noChangeAspect="1"/>
          </p:cNvPicPr>
          <p:nvPr/>
        </p:nvPicPr>
        <p:blipFill>
          <a:blip r:embed="rId7"/>
          <a:stretch>
            <a:fillRect/>
          </a:stretch>
        </p:blipFill>
        <p:spPr>
          <a:xfrm>
            <a:off x="9780270" y="1280795"/>
            <a:ext cx="2076450" cy="1162050"/>
          </a:xfrm>
          <a:prstGeom prst="rect">
            <a:avLst/>
          </a:prstGeom>
        </p:spPr>
      </p:pic>
      <p:sp>
        <p:nvSpPr>
          <p:cNvPr id="17" name="圆角矩形 16"/>
          <p:cNvSpPr/>
          <p:nvPr/>
        </p:nvSpPr>
        <p:spPr>
          <a:xfrm>
            <a:off x="5380355" y="800100"/>
            <a:ext cx="1856740" cy="280543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圆角矩形 18"/>
          <p:cNvSpPr/>
          <p:nvPr/>
        </p:nvSpPr>
        <p:spPr>
          <a:xfrm>
            <a:off x="7730490" y="766445"/>
            <a:ext cx="1856740" cy="280543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圆角矩形 19"/>
          <p:cNvSpPr/>
          <p:nvPr/>
        </p:nvSpPr>
        <p:spPr>
          <a:xfrm>
            <a:off x="9780270" y="766445"/>
            <a:ext cx="1856740" cy="280543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21" name="图片 20"/>
          <p:cNvPicPr>
            <a:picLocks noChangeAspect="1"/>
          </p:cNvPicPr>
          <p:nvPr/>
        </p:nvPicPr>
        <p:blipFill>
          <a:blip r:embed="rId8"/>
          <a:stretch>
            <a:fillRect/>
          </a:stretch>
        </p:blipFill>
        <p:spPr>
          <a:xfrm>
            <a:off x="3386455" y="2933700"/>
            <a:ext cx="1295400" cy="495300"/>
          </a:xfrm>
          <a:prstGeom prst="rect">
            <a:avLst/>
          </a:prstGeom>
        </p:spPr>
      </p:pic>
      <p:cxnSp>
        <p:nvCxnSpPr>
          <p:cNvPr id="26" name="肘形连接符 25"/>
          <p:cNvCxnSpPr/>
          <p:nvPr/>
        </p:nvCxnSpPr>
        <p:spPr>
          <a:xfrm>
            <a:off x="1311910" y="1694815"/>
            <a:ext cx="2020570" cy="1490980"/>
          </a:xfrm>
          <a:prstGeom prst="bentConnector3">
            <a:avLst>
              <a:gd name="adj1" fmla="val 50031"/>
            </a:avLst>
          </a:prstGeom>
          <a:ln>
            <a:tailEnd type="arrow"/>
          </a:ln>
        </p:spPr>
        <p:style>
          <a:lnRef idx="2">
            <a:schemeClr val="accent1"/>
          </a:lnRef>
          <a:fillRef idx="0">
            <a:srgbClr val="FFFFFF"/>
          </a:fillRef>
          <a:effectRef idx="0">
            <a:srgbClr val="FFFFFF"/>
          </a:effectRef>
          <a:fontRef idx="minor">
            <a:schemeClr val="tx1"/>
          </a:fontRef>
        </p:style>
      </p:cxnSp>
      <p:pic>
        <p:nvPicPr>
          <p:cNvPr id="27" name="图片 26"/>
          <p:cNvPicPr>
            <a:picLocks noChangeAspect="1"/>
          </p:cNvPicPr>
          <p:nvPr/>
        </p:nvPicPr>
        <p:blipFill>
          <a:blip r:embed="rId9"/>
          <a:srcRect r="7128"/>
          <a:stretch>
            <a:fillRect/>
          </a:stretch>
        </p:blipFill>
        <p:spPr>
          <a:xfrm>
            <a:off x="5158740" y="4260215"/>
            <a:ext cx="2299970" cy="2247900"/>
          </a:xfrm>
          <a:prstGeom prst="rect">
            <a:avLst/>
          </a:prstGeom>
        </p:spPr>
      </p:pic>
      <p:pic>
        <p:nvPicPr>
          <p:cNvPr id="28" name="图片 27"/>
          <p:cNvPicPr>
            <a:picLocks noChangeAspect="1"/>
          </p:cNvPicPr>
          <p:nvPr/>
        </p:nvPicPr>
        <p:blipFill>
          <a:blip r:embed="rId8"/>
          <a:srcRect b="44231"/>
          <a:stretch>
            <a:fillRect/>
          </a:stretch>
        </p:blipFill>
        <p:spPr>
          <a:xfrm>
            <a:off x="5647690" y="3926840"/>
            <a:ext cx="1295400" cy="276225"/>
          </a:xfrm>
          <a:prstGeom prst="rect">
            <a:avLst/>
          </a:prstGeom>
        </p:spPr>
      </p:pic>
      <p:pic>
        <p:nvPicPr>
          <p:cNvPr id="29" name="图片 28"/>
          <p:cNvPicPr>
            <a:picLocks noChangeAspect="1"/>
          </p:cNvPicPr>
          <p:nvPr/>
        </p:nvPicPr>
        <p:blipFill>
          <a:blip r:embed="rId8"/>
          <a:srcRect t="46410" b="-12179"/>
          <a:stretch>
            <a:fillRect/>
          </a:stretch>
        </p:blipFill>
        <p:spPr>
          <a:xfrm>
            <a:off x="8170545" y="3877310"/>
            <a:ext cx="1295400" cy="325755"/>
          </a:xfrm>
          <a:prstGeom prst="rect">
            <a:avLst/>
          </a:prstGeom>
        </p:spPr>
      </p:pic>
      <p:sp>
        <p:nvSpPr>
          <p:cNvPr id="30" name="圆角矩形 29"/>
          <p:cNvSpPr/>
          <p:nvPr/>
        </p:nvSpPr>
        <p:spPr>
          <a:xfrm>
            <a:off x="5132705" y="3806825"/>
            <a:ext cx="2326005" cy="285813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3">
        <p159:morph option="byObject"/>
      </p:transition>
    </mc:Choice>
    <mc:Fallback>
      <p:transition spd="slow" advTm="473">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24125" y="537845"/>
            <a:ext cx="7143750" cy="19621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文本框 1"/>
          <p:cNvSpPr txBox="1"/>
          <p:nvPr/>
        </p:nvSpPr>
        <p:spPr>
          <a:xfrm>
            <a:off x="733425" y="535940"/>
            <a:ext cx="7055485" cy="5908040"/>
          </a:xfrm>
          <a:prstGeom prst="rect">
            <a:avLst/>
          </a:prstGeom>
          <a:noFill/>
        </p:spPr>
        <p:txBody>
          <a:bodyPr wrap="square" rtlCol="0">
            <a:spAutoFit/>
          </a:bodyPr>
          <a:p>
            <a:r>
              <a:rPr lang="zh-CN" altLang="en-US">
                <a:sym typeface="+mn-ea"/>
              </a:rPr>
              <a:t>研究问题</a:t>
            </a:r>
            <a:endParaRPr lang="zh-CN" altLang="en-US"/>
          </a:p>
          <a:p>
            <a:r>
              <a:rPr lang="en-US" altLang="zh-CN">
                <a:sym typeface="+mn-ea"/>
              </a:rPr>
              <a:t>1.</a:t>
            </a:r>
            <a:r>
              <a:rPr lang="zh-CN" altLang="en-US">
                <a:sym typeface="+mn-ea"/>
              </a:rPr>
              <a:t>指出以前研究不足（已经开始做，如何做，研究不足</a:t>
            </a:r>
            <a:r>
              <a:rPr lang="en-US" altLang="zh-CN">
                <a:sym typeface="+mn-ea"/>
              </a:rPr>
              <a:t>[</a:t>
            </a:r>
            <a:r>
              <a:rPr lang="zh-CN" altLang="en-US">
                <a:sym typeface="+mn-ea"/>
              </a:rPr>
              <a:t>做了但不够好</a:t>
            </a:r>
            <a:r>
              <a:rPr lang="en-US" altLang="zh-CN">
                <a:sym typeface="+mn-ea"/>
              </a:rPr>
              <a:t>]</a:t>
            </a:r>
            <a:r>
              <a:rPr lang="zh-CN" altLang="en-US">
                <a:sym typeface="+mn-ea"/>
              </a:rPr>
              <a:t>，本研究特色</a:t>
            </a:r>
            <a:r>
              <a:rPr lang="en-US" altLang="zh-CN">
                <a:sym typeface="+mn-ea"/>
              </a:rPr>
              <a:t>√</a:t>
            </a:r>
            <a:endParaRPr lang="zh-CN" altLang="en-US"/>
          </a:p>
          <a:p>
            <a:r>
              <a:rPr lang="en-US" altLang="zh-CN">
                <a:sym typeface="+mn-ea"/>
              </a:rPr>
              <a:t>2.</a:t>
            </a:r>
            <a:r>
              <a:rPr lang="zh-CN" altLang="en-US">
                <a:sym typeface="+mn-ea"/>
              </a:rPr>
              <a:t>逻辑（方法改善实验设计空间）</a:t>
            </a:r>
            <a:r>
              <a:rPr lang="en-US" altLang="zh-CN">
                <a:sym typeface="+mn-ea"/>
              </a:rPr>
              <a:t>√</a:t>
            </a:r>
            <a:endParaRPr lang="zh-CN" altLang="en-US"/>
          </a:p>
          <a:p>
            <a:r>
              <a:rPr lang="en-US" altLang="zh-CN">
                <a:sym typeface="+mn-ea"/>
              </a:rPr>
              <a:t>3.</a:t>
            </a:r>
            <a:r>
              <a:rPr lang="zh-CN" altLang="en-US">
                <a:sym typeface="+mn-ea"/>
              </a:rPr>
              <a:t>研究框架【技术路线图】</a:t>
            </a:r>
            <a:r>
              <a:rPr lang="en-US" altLang="zh-CN">
                <a:sym typeface="+mn-ea"/>
              </a:rPr>
              <a:t> </a:t>
            </a:r>
            <a:r>
              <a:rPr lang="zh-CN" altLang="en-US">
                <a:sym typeface="+mn-ea"/>
              </a:rPr>
              <a:t>研究问题</a:t>
            </a:r>
            <a:r>
              <a:rPr lang="en-US" altLang="zh-CN">
                <a:sym typeface="+mn-ea"/>
              </a:rPr>
              <a:t>+</a:t>
            </a:r>
            <a:r>
              <a:rPr lang="zh-CN" altLang="en-US">
                <a:sym typeface="+mn-ea"/>
              </a:rPr>
              <a:t>什么方法（层层递进）</a:t>
            </a:r>
            <a:r>
              <a:rPr lang="en-US" altLang="zh-CN">
                <a:sym typeface="+mn-ea"/>
              </a:rPr>
              <a:t>√</a:t>
            </a:r>
            <a:endParaRPr lang="zh-CN" altLang="en-US">
              <a:sym typeface="+mn-ea"/>
            </a:endParaRPr>
          </a:p>
          <a:p>
            <a:r>
              <a:rPr lang="en-US" altLang="zh-CN">
                <a:sym typeface="+mn-ea"/>
              </a:rPr>
              <a:t>4.</a:t>
            </a:r>
            <a:r>
              <a:rPr lang="zh-CN" altLang="en-US">
                <a:sym typeface="+mn-ea"/>
              </a:rPr>
              <a:t>呈现重点，简化图形【心理物理学】</a:t>
            </a:r>
            <a:r>
              <a:rPr lang="en-US" altLang="zh-CN">
                <a:sym typeface="+mn-ea"/>
              </a:rPr>
              <a:t> </a:t>
            </a:r>
            <a:r>
              <a:rPr lang="zh-CN" altLang="en-US">
                <a:sym typeface="+mn-ea"/>
              </a:rPr>
              <a:t>讲解和呈现一致</a:t>
            </a:r>
            <a:r>
              <a:rPr lang="en-US" altLang="zh-CN">
                <a:sym typeface="+mn-ea"/>
              </a:rPr>
              <a:t>√</a:t>
            </a:r>
            <a:endParaRPr lang="zh-CN" altLang="en-US">
              <a:sym typeface="+mn-ea"/>
            </a:endParaRPr>
          </a:p>
          <a:p>
            <a:endParaRPr lang="zh-CN" altLang="en-US">
              <a:sym typeface="+mn-ea"/>
            </a:endParaRPr>
          </a:p>
          <a:p>
            <a:r>
              <a:rPr lang="en-US" altLang="zh-CN">
                <a:sym typeface="+mn-ea"/>
              </a:rPr>
              <a:t>1.</a:t>
            </a:r>
            <a:r>
              <a:rPr lang="zh-CN" altLang="en-US">
                <a:sym typeface="+mn-ea"/>
              </a:rPr>
              <a:t>字体加大</a:t>
            </a:r>
            <a:r>
              <a:rPr lang="en-US" altLang="zh-CN">
                <a:sym typeface="+mn-ea"/>
              </a:rPr>
              <a:t> √</a:t>
            </a:r>
            <a:endParaRPr lang="zh-CN" altLang="en-US"/>
          </a:p>
          <a:p>
            <a:r>
              <a:rPr lang="en-US" altLang="zh-CN">
                <a:sym typeface="+mn-ea"/>
              </a:rPr>
              <a:t>2.</a:t>
            </a:r>
            <a:r>
              <a:rPr lang="zh-CN" altLang="en-US">
                <a:sym typeface="+mn-ea"/>
              </a:rPr>
              <a:t>发音</a:t>
            </a:r>
            <a:r>
              <a:rPr lang="en-US" altLang="zh-CN">
                <a:sym typeface="+mn-ea"/>
              </a:rPr>
              <a:t>Sigmoid √</a:t>
            </a:r>
            <a:endParaRPr lang="en-US" altLang="zh-CN">
              <a:sym typeface="+mn-ea"/>
            </a:endParaRPr>
          </a:p>
          <a:p>
            <a:endParaRPr lang="en-US" altLang="zh-CN">
              <a:sym typeface="+mn-ea"/>
            </a:endParaRPr>
          </a:p>
          <a:p>
            <a:r>
              <a:rPr lang="en-US" altLang="zh-CN">
                <a:sym typeface="+mn-ea"/>
              </a:rPr>
              <a:t>1.</a:t>
            </a:r>
            <a:r>
              <a:rPr lang="zh-CN" altLang="en-US">
                <a:sym typeface="+mn-ea"/>
              </a:rPr>
              <a:t>明确研究问题</a:t>
            </a:r>
            <a:r>
              <a:rPr lang="en-US" altLang="zh-CN">
                <a:sym typeface="+mn-ea"/>
              </a:rPr>
              <a:t> √</a:t>
            </a:r>
            <a:endParaRPr lang="zh-CN" altLang="en-US"/>
          </a:p>
          <a:p>
            <a:r>
              <a:rPr lang="en-US" altLang="zh-CN">
                <a:sym typeface="+mn-ea"/>
              </a:rPr>
              <a:t>2.</a:t>
            </a:r>
            <a:r>
              <a:rPr lang="zh-CN" altLang="en-US">
                <a:sym typeface="+mn-ea"/>
              </a:rPr>
              <a:t>研究背景引出问题</a:t>
            </a:r>
            <a:r>
              <a:rPr lang="en-US" altLang="zh-CN">
                <a:sym typeface="+mn-ea"/>
              </a:rPr>
              <a:t> √</a:t>
            </a:r>
            <a:endParaRPr lang="zh-CN" altLang="en-US"/>
          </a:p>
          <a:p>
            <a:endParaRPr lang="en-US" altLang="zh-CN"/>
          </a:p>
          <a:p>
            <a:r>
              <a:rPr lang="zh-CN" altLang="en-US"/>
              <a:t>研究方法</a:t>
            </a:r>
            <a:endParaRPr lang="zh-CN" altLang="en-US"/>
          </a:p>
          <a:p>
            <a:r>
              <a:rPr lang="zh-CN" altLang="en-US">
                <a:sym typeface="+mn-ea"/>
              </a:rPr>
              <a:t>纯模型（</a:t>
            </a:r>
            <a:r>
              <a:rPr lang="zh-CN" altLang="en-US">
                <a:sym typeface="+mn-ea"/>
              </a:rPr>
              <a:t>标准流程：模型设定，参数设定，如何检验合理性</a:t>
            </a:r>
            <a:r>
              <a:rPr lang="en-US" altLang="zh-CN">
                <a:sym typeface="+mn-ea"/>
              </a:rPr>
              <a:t> √</a:t>
            </a:r>
            <a:endParaRPr lang="zh-CN" altLang="en-US">
              <a:sym typeface="+mn-ea"/>
            </a:endParaRPr>
          </a:p>
          <a:p>
            <a:r>
              <a:rPr lang="zh-CN" altLang="en-US">
                <a:sym typeface="+mn-ea"/>
              </a:rPr>
              <a:t>；模型比较×）</a:t>
            </a:r>
            <a:r>
              <a:rPr lang="en-US" altLang="zh-CN">
                <a:sym typeface="+mn-ea"/>
              </a:rPr>
              <a:t>+</a:t>
            </a:r>
            <a:endParaRPr lang="en-US" altLang="zh-CN"/>
          </a:p>
          <a:p>
            <a:pPr indent="457200"/>
            <a:endParaRPr lang="en-US" altLang="zh-CN"/>
          </a:p>
          <a:p>
            <a:r>
              <a:rPr lang="zh-CN" altLang="en-US">
                <a:sym typeface="+mn-ea"/>
              </a:rPr>
              <a:t>实证研究（实证标准：被试、实验设计、实验材料、流程）【根据研究一进行调整：按照什么样的规则】【效应量标准，对应参数】</a:t>
            </a:r>
            <a:endParaRPr lang="zh-CN" altLang="en-US"/>
          </a:p>
          <a:p>
            <a:endParaRPr lang="zh-CN" altLang="en-US"/>
          </a:p>
          <a:p>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66">
        <p159:morph option="byObject"/>
      </p:transition>
    </mc:Choice>
    <mc:Fallback>
      <p:transition spd="slow" advTm="766">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52602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研究二：实证研究</a:t>
            </a:r>
            <a:r>
              <a:rPr lang="en-US" altLang="zh-CN"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验证模型有效性与优化实验设计</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真实被试数据与模拟数据的对比验证法</a:t>
            </a:r>
            <a:endParaRPr lang="zh-CN" altLang="en-US" sz="2400" b="1">
              <a:latin typeface="Times New Roman" panose="02020603050405020304" charset="0"/>
              <a:ea typeface="Times New Roman" panose="02020603050405020304" charset="0"/>
              <a:cs typeface="Times New Roman" panose="02020603050405020304" charset="0"/>
            </a:endParaRPr>
          </a:p>
        </p:txBody>
      </p:sp>
      <p:sp>
        <p:nvSpPr>
          <p:cNvPr id="7" name="文本框 6"/>
          <p:cNvSpPr txBox="1"/>
          <p:nvPr/>
        </p:nvSpPr>
        <p:spPr>
          <a:xfrm>
            <a:off x="694055" y="1350010"/>
            <a:ext cx="5849620" cy="3784600"/>
          </a:xfrm>
          <a:prstGeom prst="rect">
            <a:avLst/>
          </a:prstGeom>
          <a:noFill/>
        </p:spPr>
        <p:txBody>
          <a:bodyPr wrap="square" rtlCol="0">
            <a:spAutoFit/>
          </a:bodyPr>
          <a:p>
            <a:pPr indent="457200"/>
            <a:r>
              <a:rPr lang="zh-CN" altLang="en-US" sz="2000"/>
              <a:t>真实数据输入：将基础实验模块采集的被试行为数据，代入核心建模模块的各类生成模型，拟合得到实验设计变量与心理决策参数的关联规律。</a:t>
            </a:r>
            <a:endParaRPr lang="zh-CN" altLang="en-US" sz="2000"/>
          </a:p>
          <a:p>
            <a:endParaRPr lang="zh-CN" altLang="en-US" sz="2000"/>
          </a:p>
          <a:p>
            <a:pPr indent="457200"/>
            <a:r>
              <a:rPr lang="zh-CN" altLang="en-US" sz="2000"/>
              <a:t>模拟数据验证：基于生成模型的参数映射关系，模拟不同实验设计空间下的行为数据，对比真实数据与模拟数据的一致性程度。</a:t>
            </a:r>
            <a:endParaRPr lang="zh-CN" altLang="en-US" sz="2000"/>
          </a:p>
          <a:p>
            <a:endParaRPr lang="zh-CN" altLang="en-US" sz="2000"/>
          </a:p>
          <a:p>
            <a:pPr indent="457200"/>
            <a:r>
              <a:rPr lang="zh-CN" altLang="en-US" sz="2000"/>
              <a:t>模型效能评估：从数据拟合精度、参数稳定性等维度，评估不同生成模型的优劣；最终基于验证结果，探索最利于观测稳定、可解释</a:t>
            </a:r>
            <a:r>
              <a:rPr lang="en-US" altLang="zh-CN" sz="2000"/>
              <a:t> SPE </a:t>
            </a:r>
            <a:r>
              <a:rPr lang="zh-CN" altLang="en-US" sz="2000"/>
              <a:t>效应的实验参数组合。</a:t>
            </a:r>
            <a:endParaRPr lang="zh-CN" altLang="en-US" sz="2000"/>
          </a:p>
        </p:txBody>
      </p:sp>
      <p:pic>
        <p:nvPicPr>
          <p:cNvPr id="133" name="图片 132"/>
          <p:cNvPicPr/>
          <p:nvPr/>
        </p:nvPicPr>
        <p:blipFill>
          <a:blip r:embed="rId3"/>
          <a:stretch>
            <a:fillRect/>
          </a:stretch>
        </p:blipFill>
        <p:spPr>
          <a:xfrm>
            <a:off x="8655050" y="2505075"/>
            <a:ext cx="1118870" cy="1118870"/>
          </a:xfrm>
          <a:prstGeom prst="rect">
            <a:avLst/>
          </a:prstGeom>
        </p:spPr>
      </p:pic>
      <p:pic>
        <p:nvPicPr>
          <p:cNvPr id="137" name="图片 136"/>
          <p:cNvPicPr>
            <a:picLocks noChangeAspect="1"/>
          </p:cNvPicPr>
          <p:nvPr/>
        </p:nvPicPr>
        <p:blipFill>
          <a:blip r:embed="rId4"/>
          <a:stretch>
            <a:fillRect/>
          </a:stretch>
        </p:blipFill>
        <p:spPr>
          <a:xfrm>
            <a:off x="10003155" y="2297430"/>
            <a:ext cx="1994535" cy="1547495"/>
          </a:xfrm>
          <a:prstGeom prst="rect">
            <a:avLst/>
          </a:prstGeom>
        </p:spPr>
      </p:pic>
      <p:pic>
        <p:nvPicPr>
          <p:cNvPr id="138" name="图片 137"/>
          <p:cNvPicPr/>
          <p:nvPr/>
        </p:nvPicPr>
        <p:blipFill>
          <a:blip r:embed="rId5"/>
          <a:stretch>
            <a:fillRect/>
          </a:stretch>
        </p:blipFill>
        <p:spPr>
          <a:xfrm>
            <a:off x="6878320" y="2297430"/>
            <a:ext cx="1547495" cy="1499235"/>
          </a:xfrm>
          <a:prstGeom prst="rect">
            <a:avLst/>
          </a:prstGeom>
        </p:spPr>
      </p:pic>
      <p:pic>
        <p:nvPicPr>
          <p:cNvPr id="6" name="图片 5"/>
          <p:cNvPicPr/>
          <p:nvPr/>
        </p:nvPicPr>
        <p:blipFill>
          <a:blip r:embed="rId6"/>
          <a:srcRect l="45381" t="40976" r="45244" b="26896"/>
          <a:stretch>
            <a:fillRect/>
          </a:stretch>
        </p:blipFill>
        <p:spPr>
          <a:xfrm>
            <a:off x="11079480" y="1007110"/>
            <a:ext cx="717550" cy="723900"/>
          </a:xfrm>
          <a:prstGeom prst="rect">
            <a:avLst/>
          </a:prstGeom>
        </p:spPr>
      </p:pic>
      <p:sp>
        <p:nvSpPr>
          <p:cNvPr id="8" name="文本框 7"/>
          <p:cNvSpPr txBox="1"/>
          <p:nvPr/>
        </p:nvSpPr>
        <p:spPr>
          <a:xfrm>
            <a:off x="7025005" y="3865245"/>
            <a:ext cx="1254125" cy="368300"/>
          </a:xfrm>
          <a:prstGeom prst="rect">
            <a:avLst/>
          </a:prstGeom>
          <a:noFill/>
        </p:spPr>
        <p:txBody>
          <a:bodyPr wrap="square" rtlCol="0">
            <a:spAutoFit/>
          </a:bodyPr>
          <a:p>
            <a:r>
              <a:rPr lang="zh-CN" altLang="en-US"/>
              <a:t>生成数据</a:t>
            </a:r>
            <a:endParaRPr lang="zh-CN" altLang="en-US"/>
          </a:p>
        </p:txBody>
      </p:sp>
      <p:sp>
        <p:nvSpPr>
          <p:cNvPr id="9" name="文本框 8"/>
          <p:cNvSpPr txBox="1"/>
          <p:nvPr/>
        </p:nvSpPr>
        <p:spPr>
          <a:xfrm>
            <a:off x="10373360" y="3933190"/>
            <a:ext cx="1254125" cy="368300"/>
          </a:xfrm>
          <a:prstGeom prst="rect">
            <a:avLst/>
          </a:prstGeom>
          <a:noFill/>
        </p:spPr>
        <p:txBody>
          <a:bodyPr wrap="square" rtlCol="0">
            <a:spAutoFit/>
          </a:bodyPr>
          <a:p>
            <a:r>
              <a:rPr lang="zh-CN" altLang="en-US"/>
              <a:t>真实数据</a:t>
            </a:r>
            <a:endParaRPr lang="zh-CN" altLang="en-US"/>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526020" cy="460375"/>
          </a:xfrm>
          <a:prstGeom prst="rect">
            <a:avLst/>
          </a:prstGeom>
          <a:noFill/>
        </p:spPr>
        <p:txBody>
          <a:bodyPr wrap="none" rtlCol="0">
            <a:spAutoFit/>
          </a:bodyPr>
          <a:p>
            <a:pPr algn="l"/>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二：实证研究</a:t>
            </a:r>
            <a:r>
              <a:rPr lang="en-US" altLang="zh-CN"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a:t>
            </a:r>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验证模型有效性与优化实验设计</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实验设计空间的优化探索</a:t>
            </a:r>
            <a:endParaRPr lang="zh-CN" altLang="en-US" sz="2400" b="1">
              <a:latin typeface="Times New Roman" panose="02020603050405020304" charset="0"/>
              <a:ea typeface="Times New Roman" panose="02020603050405020304" charset="0"/>
              <a:cs typeface="Times New Roman" panose="02020603050405020304" charset="0"/>
            </a:endParaRPr>
          </a:p>
        </p:txBody>
      </p:sp>
      <p:sp>
        <p:nvSpPr>
          <p:cNvPr id="6" name="文本框 5"/>
          <p:cNvSpPr txBox="1"/>
          <p:nvPr/>
        </p:nvSpPr>
        <p:spPr>
          <a:xfrm>
            <a:off x="605155" y="1553210"/>
            <a:ext cx="4064000" cy="368300"/>
          </a:xfrm>
          <a:prstGeom prst="rect">
            <a:avLst/>
          </a:prstGeom>
          <a:noFill/>
        </p:spPr>
        <p:txBody>
          <a:bodyPr wrap="square" rtlCol="0">
            <a:spAutoFit/>
          </a:bodyPr>
          <a:p>
            <a:endParaRPr lang="zh-CN" altLang="en-US"/>
          </a:p>
        </p:txBody>
      </p:sp>
      <p:pic>
        <p:nvPicPr>
          <p:cNvPr id="8" name="图片 7"/>
          <p:cNvPicPr>
            <a:picLocks noChangeAspect="1"/>
          </p:cNvPicPr>
          <p:nvPr/>
        </p:nvPicPr>
        <p:blipFill>
          <a:blip r:embed="rId3"/>
          <a:stretch>
            <a:fillRect/>
          </a:stretch>
        </p:blipFill>
        <p:spPr>
          <a:xfrm>
            <a:off x="8605520" y="1304925"/>
            <a:ext cx="3037205" cy="1962785"/>
          </a:xfrm>
          <a:prstGeom prst="rect">
            <a:avLst/>
          </a:prstGeom>
        </p:spPr>
      </p:pic>
      <p:sp>
        <p:nvSpPr>
          <p:cNvPr id="9" name="文本框 8"/>
          <p:cNvSpPr txBox="1"/>
          <p:nvPr/>
        </p:nvSpPr>
        <p:spPr>
          <a:xfrm>
            <a:off x="605155" y="1553210"/>
            <a:ext cx="7357110" cy="1738630"/>
          </a:xfrm>
          <a:prstGeom prst="rect">
            <a:avLst/>
          </a:prstGeom>
          <a:noFill/>
        </p:spPr>
        <p:txBody>
          <a:bodyPr wrap="square" rtlCol="0">
            <a:noAutofit/>
          </a:bodyPr>
          <a:p>
            <a:r>
              <a:rPr lang="zh-CN" altLang="en-US"/>
              <a:t>在完成生成模型建模与实证验证之后，本研究进一步开展实验设计空间的优化探索，以明确哪些参数组合最利于观察稳定的自我优势效应（</a:t>
            </a:r>
            <a:r>
              <a:rPr lang="en-US" altLang="zh-CN"/>
              <a:t>SPE</a:t>
            </a:r>
            <a:r>
              <a:rPr lang="zh-CN" altLang="en-US"/>
              <a:t>）。</a:t>
            </a:r>
            <a:endParaRPr lang="zh-CN" altLang="en-US"/>
          </a:p>
        </p:txBody>
      </p:sp>
      <p:sp>
        <p:nvSpPr>
          <p:cNvPr id="11" name="圆角矩形 10"/>
          <p:cNvSpPr/>
          <p:nvPr/>
        </p:nvSpPr>
        <p:spPr>
          <a:xfrm>
            <a:off x="554355" y="1397000"/>
            <a:ext cx="7470140" cy="1744980"/>
          </a:xfrm>
          <a:prstGeom prst="roundRect">
            <a:avLst/>
          </a:prstGeom>
          <a:ln w="28575" cmpd="sng">
            <a:solidFill>
              <a:srgbClr val="006A4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研究一：构建映射关系与生成模型的开发</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sz="2400" b="1">
                <a:latin typeface="Times New Roman" panose="02020603050405020304" charset="0"/>
                <a:ea typeface="宋体" panose="02010600030101010101" pitchFamily="2" charset="-122"/>
                <a:cs typeface="Times New Roman" panose="02020603050405020304" charset="0"/>
              </a:rPr>
              <a:t>模型比较标准</a:t>
            </a:r>
            <a:endParaRPr lang="zh-CN" sz="2400" b="1">
              <a:latin typeface="Times New Roman" panose="02020603050405020304" charset="0"/>
              <a:ea typeface="宋体" panose="02010600030101010101" pitchFamily="2" charset="-122"/>
              <a:cs typeface="Times New Roman" panose="02020603050405020304" charset="0"/>
            </a:endParaRPr>
          </a:p>
        </p:txBody>
      </p:sp>
      <p:sp>
        <p:nvSpPr>
          <p:cNvPr id="7" name="文本框 6"/>
          <p:cNvSpPr txBox="1"/>
          <p:nvPr/>
        </p:nvSpPr>
        <p:spPr>
          <a:xfrm>
            <a:off x="694055" y="1241425"/>
            <a:ext cx="5849620" cy="1198880"/>
          </a:xfrm>
          <a:prstGeom prst="rect">
            <a:avLst/>
          </a:prstGeom>
          <a:noFill/>
        </p:spPr>
        <p:txBody>
          <a:bodyPr wrap="square" rtlCol="0">
            <a:spAutoFit/>
          </a:bodyPr>
          <a:p>
            <a:pPr indent="457200"/>
            <a:r>
              <a:rPr lang="zh-CN" altLang="en-US"/>
              <a:t>在模型比较阶段，本研究不将模型比较简化为单一拟合指标的优劣判断，而是采用</a:t>
            </a:r>
            <a:r>
              <a:rPr lang="zh-CN" altLang="en-US" b="1"/>
              <a:t>多层次、以心理可解释性为核心</a:t>
            </a:r>
            <a:r>
              <a:rPr lang="zh-CN" altLang="en-US"/>
              <a:t>的模型比较策略，系统评估不同生成模型在行为拟合、参数可解释性等方面的综合表现。</a:t>
            </a:r>
            <a:endParaRPr lang="zh-CN" altLang="en-US"/>
          </a:p>
        </p:txBody>
      </p:sp>
      <p:sp>
        <p:nvSpPr>
          <p:cNvPr id="13" name="文本框 12"/>
          <p:cNvSpPr txBox="1"/>
          <p:nvPr/>
        </p:nvSpPr>
        <p:spPr>
          <a:xfrm>
            <a:off x="694055" y="2608580"/>
            <a:ext cx="5580380" cy="2680335"/>
          </a:xfrm>
          <a:prstGeom prst="rect">
            <a:avLst/>
          </a:prstGeom>
          <a:noFill/>
        </p:spPr>
        <p:txBody>
          <a:bodyPr wrap="square" rtlCol="0">
            <a:noAutofit/>
          </a:bodyPr>
          <a:p>
            <a:r>
              <a:rPr lang="zh-CN" altLang="en-US"/>
              <a:t>（</a:t>
            </a:r>
            <a:r>
              <a:rPr lang="en-US" altLang="zh-CN"/>
              <a:t>1</a:t>
            </a:r>
            <a:r>
              <a:rPr lang="zh-CN" altLang="en-US"/>
              <a:t>）拟合优度与预测能力</a:t>
            </a:r>
            <a:endParaRPr lang="zh-CN" altLang="en-US"/>
          </a:p>
          <a:p>
            <a:r>
              <a:rPr lang="zh-CN" altLang="en-US"/>
              <a:t>在统计层面比较各模型对模拟数据与真实数据的拟合表现，采用以下指标：</a:t>
            </a:r>
            <a:endParaRPr lang="zh-CN" altLang="en-US"/>
          </a:p>
          <a:p>
            <a:pPr lvl="1"/>
            <a:r>
              <a:rPr lang="zh-CN" altLang="en-US"/>
              <a:t>①</a:t>
            </a:r>
            <a:r>
              <a:rPr lang="en-US" altLang="zh-CN"/>
              <a:t>WAIC / LOO-CV</a:t>
            </a:r>
            <a:r>
              <a:rPr lang="zh-CN" altLang="en-US"/>
              <a:t>：评估模型的样本外预测能力，避免过拟合（</a:t>
            </a:r>
            <a:r>
              <a:rPr lang="en-US" altLang="zh-CN"/>
              <a:t>Vehtari et al., 2017</a:t>
            </a:r>
            <a:r>
              <a:rPr lang="zh-CN" altLang="en-US"/>
              <a:t>）；</a:t>
            </a:r>
            <a:endParaRPr lang="zh-CN" altLang="en-US"/>
          </a:p>
          <a:p>
            <a:pPr lvl="1"/>
            <a:r>
              <a:rPr lang="zh-CN" altLang="en-US"/>
              <a:t>②</a:t>
            </a:r>
            <a:r>
              <a:rPr lang="en-US" altLang="zh-CN"/>
              <a:t>DIC</a:t>
            </a:r>
            <a:r>
              <a:rPr lang="zh-CN" altLang="en-US"/>
              <a:t>（用于层级模型对照）：作为补充指标，用于与既有</a:t>
            </a:r>
            <a:r>
              <a:rPr lang="en-US" altLang="zh-CN"/>
              <a:t> HDDM </a:t>
            </a:r>
            <a:r>
              <a:rPr lang="zh-CN" altLang="en-US"/>
              <a:t>文献保持可比性（</a:t>
            </a:r>
            <a:r>
              <a:rPr lang="en-US" altLang="zh-CN"/>
              <a:t>Wiecki et al., 2013</a:t>
            </a:r>
            <a:r>
              <a:rPr lang="zh-CN" altLang="en-US"/>
              <a:t>）。</a:t>
            </a:r>
            <a:endParaRPr lang="zh-CN" altLang="en-US"/>
          </a:p>
          <a:p>
            <a:pPr marL="0" lvl="0" indent="0">
              <a:buNone/>
            </a:pPr>
            <a:r>
              <a:rPr lang="en-US" altLang="zh-CN">
                <a:solidFill>
                  <a:schemeClr val="tx1"/>
                </a:solidFill>
              </a:rPr>
              <a:t>   </a:t>
            </a:r>
            <a:r>
              <a:rPr lang="zh-CN" altLang="en-US">
                <a:solidFill>
                  <a:schemeClr val="tx1"/>
                </a:solidFill>
              </a:rPr>
              <a:t>但需要强调的是，拟合优度仅作为必要而非充分条件，不会单独作为模型选择依据。</a:t>
            </a:r>
            <a:endParaRPr lang="zh-CN" altLang="en-US">
              <a:solidFill>
                <a:schemeClr val="tx1"/>
              </a:solidFill>
            </a:endParaRPr>
          </a:p>
          <a:p>
            <a:endParaRPr lang="zh-CN" altLang="en-US">
              <a:solidFill>
                <a:schemeClr val="tx1"/>
              </a:solidFill>
            </a:endParaRPr>
          </a:p>
        </p:txBody>
      </p:sp>
      <p:pic>
        <p:nvPicPr>
          <p:cNvPr id="14" name="图片 13"/>
          <p:cNvPicPr/>
          <p:nvPr/>
        </p:nvPicPr>
        <p:blipFill>
          <a:blip r:embed="rId3"/>
          <a:srcRect l="28981" r="33977"/>
          <a:stretch>
            <a:fillRect/>
          </a:stretch>
        </p:blipFill>
        <p:spPr>
          <a:xfrm rot="10800000">
            <a:off x="7842250" y="1536700"/>
            <a:ext cx="3175000" cy="4434840"/>
          </a:xfrm>
          <a:prstGeom prst="rect">
            <a:avLst/>
          </a:prstGeom>
        </p:spPr>
      </p:pic>
      <p:sp>
        <p:nvSpPr>
          <p:cNvPr id="16" name="文本框 15"/>
          <p:cNvSpPr txBox="1"/>
          <p:nvPr/>
        </p:nvSpPr>
        <p:spPr>
          <a:xfrm>
            <a:off x="6614160" y="2282190"/>
            <a:ext cx="1672590" cy="874395"/>
          </a:xfrm>
          <a:prstGeom prst="rect">
            <a:avLst/>
          </a:prstGeom>
          <a:noFill/>
        </p:spPr>
        <p:txBody>
          <a:bodyPr wrap="square" rtlCol="0">
            <a:noAutofit/>
          </a:bodyPr>
          <a:p>
            <a:r>
              <a:rPr lang="zh-CN" altLang="en-US"/>
              <a:t>基线生成模型</a:t>
            </a:r>
            <a:r>
              <a:rPr lang="en-US" altLang="zh-CN" sz="1400">
                <a:sym typeface="+mn-ea"/>
              </a:rPr>
              <a:t>Sigmoid </a:t>
            </a:r>
            <a:r>
              <a:rPr lang="zh-CN" altLang="en-US" sz="1400">
                <a:sym typeface="+mn-ea"/>
              </a:rPr>
              <a:t>函数</a:t>
            </a:r>
            <a:r>
              <a:rPr lang="en-US" altLang="zh-CN" sz="1400">
                <a:sym typeface="+mn-ea"/>
              </a:rPr>
              <a:t> + </a:t>
            </a:r>
            <a:r>
              <a:rPr lang="zh-CN" altLang="en-US" sz="1400">
                <a:sym typeface="+mn-ea"/>
              </a:rPr>
              <a:t>标准</a:t>
            </a:r>
            <a:r>
              <a:rPr lang="en-US" altLang="zh-CN" sz="1400">
                <a:sym typeface="+mn-ea"/>
              </a:rPr>
              <a:t> DDM</a:t>
            </a:r>
            <a:endParaRPr lang="zh-CN" altLang="en-US"/>
          </a:p>
          <a:p>
            <a:endParaRPr lang="zh-CN" altLang="en-US"/>
          </a:p>
        </p:txBody>
      </p:sp>
      <p:sp>
        <p:nvSpPr>
          <p:cNvPr id="20" name="文本框 19"/>
          <p:cNvSpPr txBox="1"/>
          <p:nvPr/>
        </p:nvSpPr>
        <p:spPr>
          <a:xfrm>
            <a:off x="10645140" y="3156585"/>
            <a:ext cx="1672590" cy="874395"/>
          </a:xfrm>
          <a:prstGeom prst="rect">
            <a:avLst/>
          </a:prstGeom>
          <a:noFill/>
        </p:spPr>
        <p:txBody>
          <a:bodyPr wrap="square" rtlCol="0">
            <a:noAutofit/>
          </a:bodyPr>
          <a:p>
            <a:r>
              <a:rPr lang="zh-CN" altLang="en-US">
                <a:sym typeface="+mn-ea"/>
              </a:rPr>
              <a:t>进阶</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endParaRPr lang="zh-CN" altLang="en-US"/>
          </a:p>
          <a:p>
            <a:endParaRPr lang="zh-CN" altLang="en-US"/>
          </a:p>
        </p:txBody>
      </p:sp>
      <p:sp>
        <p:nvSpPr>
          <p:cNvPr id="21" name="文本框 20"/>
          <p:cNvSpPr txBox="1"/>
          <p:nvPr/>
        </p:nvSpPr>
        <p:spPr>
          <a:xfrm>
            <a:off x="6939915" y="4041775"/>
            <a:ext cx="1844040" cy="897255"/>
          </a:xfrm>
          <a:prstGeom prst="rect">
            <a:avLst/>
          </a:prstGeom>
          <a:noFill/>
        </p:spPr>
        <p:txBody>
          <a:bodyPr wrap="square" rtlCol="0">
            <a:noAutofit/>
          </a:bodyPr>
          <a:p>
            <a:r>
              <a:rPr lang="zh-CN" altLang="en-US">
                <a:sym typeface="+mn-ea"/>
              </a:rPr>
              <a:t>情境化</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r>
              <a:rPr lang="en-US" altLang="zh-CN" sz="1400">
                <a:sym typeface="+mn-ea"/>
              </a:rPr>
              <a:t>+Stim Coding</a:t>
            </a:r>
            <a:endParaRPr lang="zh-CN" altLang="en-US"/>
          </a:p>
          <a:p>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研究一：构建映射关系与生成模型的开发</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sz="2400" b="1">
                <a:latin typeface="Times New Roman" panose="02020603050405020304" charset="0"/>
                <a:ea typeface="宋体" panose="02010600030101010101" pitchFamily="2" charset="-122"/>
                <a:cs typeface="Times New Roman" panose="02020603050405020304" charset="0"/>
                <a:sym typeface="+mn-ea"/>
              </a:rPr>
              <a:t>模型比较</a:t>
            </a:r>
            <a:r>
              <a:rPr lang="zh-CN" sz="2400" b="1">
                <a:latin typeface="Times New Roman" panose="02020603050405020304" charset="0"/>
                <a:ea typeface="宋体" panose="02010600030101010101" pitchFamily="2" charset="-122"/>
                <a:cs typeface="Times New Roman" panose="02020603050405020304" charset="0"/>
              </a:rPr>
              <a:t>标准</a:t>
            </a:r>
            <a:endParaRPr lang="zh-CN" sz="2400" b="1">
              <a:latin typeface="Times New Roman" panose="02020603050405020304" charset="0"/>
              <a:ea typeface="宋体" panose="02010600030101010101" pitchFamily="2" charset="-122"/>
              <a:cs typeface="Times New Roman" panose="02020603050405020304" charset="0"/>
            </a:endParaRPr>
          </a:p>
        </p:txBody>
      </p:sp>
      <p:sp>
        <p:nvSpPr>
          <p:cNvPr id="7" name="文本框 6"/>
          <p:cNvSpPr txBox="1"/>
          <p:nvPr/>
        </p:nvSpPr>
        <p:spPr>
          <a:xfrm>
            <a:off x="694055" y="1241425"/>
            <a:ext cx="5849620" cy="1198880"/>
          </a:xfrm>
          <a:prstGeom prst="rect">
            <a:avLst/>
          </a:prstGeom>
          <a:noFill/>
        </p:spPr>
        <p:txBody>
          <a:bodyPr wrap="square" rtlCol="0">
            <a:spAutoFit/>
          </a:bodyPr>
          <a:p>
            <a:pPr indent="457200"/>
            <a:r>
              <a:rPr lang="zh-CN" altLang="en-US">
                <a:sym typeface="+mn-ea"/>
              </a:rPr>
              <a:t>在模型比较阶段，本研究不将模型比较简化为单一拟合指标的优劣判断，而是采用</a:t>
            </a:r>
            <a:r>
              <a:rPr lang="zh-CN" altLang="en-US" b="1">
                <a:sym typeface="+mn-ea"/>
              </a:rPr>
              <a:t>多层次、以心理可解释性为核心</a:t>
            </a:r>
            <a:r>
              <a:rPr lang="zh-CN" altLang="en-US">
                <a:sym typeface="+mn-ea"/>
              </a:rPr>
              <a:t>的模型比较策略，系统评估不同生成模型在行为拟合、参数可解释性等方面的综合表现。</a:t>
            </a:r>
            <a:endParaRPr lang="zh-CN" altLang="en-US"/>
          </a:p>
        </p:txBody>
      </p:sp>
      <p:sp>
        <p:nvSpPr>
          <p:cNvPr id="13" name="文本框 12"/>
          <p:cNvSpPr txBox="1"/>
          <p:nvPr/>
        </p:nvSpPr>
        <p:spPr>
          <a:xfrm>
            <a:off x="694055" y="2609215"/>
            <a:ext cx="5580380" cy="3581400"/>
          </a:xfrm>
          <a:prstGeom prst="rect">
            <a:avLst/>
          </a:prstGeom>
          <a:noFill/>
        </p:spPr>
        <p:txBody>
          <a:bodyPr wrap="square" rtlCol="0">
            <a:noAutofit/>
          </a:bodyPr>
          <a:p>
            <a:r>
              <a:rPr lang="zh-CN" altLang="en-US"/>
              <a:t>（</a:t>
            </a:r>
            <a:r>
              <a:rPr lang="en-US" altLang="zh-CN"/>
              <a:t>2</a:t>
            </a:r>
            <a:r>
              <a:rPr lang="zh-CN" altLang="en-US"/>
              <a:t>）参数心理可解释性与稳定性</a:t>
            </a:r>
            <a:endParaRPr lang="en-US" altLang="zh-CN"/>
          </a:p>
          <a:p>
            <a:r>
              <a:rPr lang="zh-CN" altLang="en-US"/>
              <a:t>在认知建模研究中，参数是否稳定、是否具备清晰心理含义，直接关系到模型的科学价值（</a:t>
            </a:r>
            <a:r>
              <a:rPr lang="en-US" altLang="zh-CN"/>
              <a:t>Forstmann et al., 2016</a:t>
            </a:r>
            <a:r>
              <a:rPr lang="zh-CN" altLang="en-US"/>
              <a:t>）。因此，本研究进一步比较：</a:t>
            </a:r>
            <a:endParaRPr lang="en-US" altLang="zh-CN"/>
          </a:p>
          <a:p>
            <a:pPr lvl="1"/>
            <a:r>
              <a:rPr lang="zh-CN" altLang="en-US"/>
              <a:t>①各模型中</a:t>
            </a:r>
            <a:r>
              <a:rPr lang="en-US" altLang="zh-CN"/>
              <a:t> v</a:t>
            </a:r>
            <a:r>
              <a:rPr lang="zh-CN" altLang="en-US"/>
              <a:t>、</a:t>
            </a:r>
            <a:r>
              <a:rPr lang="en-US" altLang="zh-CN"/>
              <a:t>a</a:t>
            </a:r>
            <a:r>
              <a:rPr lang="zh-CN" altLang="en-US"/>
              <a:t>、</a:t>
            </a:r>
            <a:r>
              <a:rPr lang="en-US" altLang="zh-CN"/>
              <a:t>t</a:t>
            </a:r>
            <a:r>
              <a:rPr lang="en-US" altLang="en-US"/>
              <a:t>₀</a:t>
            </a:r>
            <a:r>
              <a:rPr lang="zh-CN" altLang="en-US"/>
              <a:t>、</a:t>
            </a:r>
            <a:r>
              <a:rPr lang="en-US" altLang="zh-CN"/>
              <a:t>z </a:t>
            </a:r>
            <a:r>
              <a:rPr lang="zh-CN" altLang="en-US"/>
              <a:t>的后验分布是否稳定；</a:t>
            </a:r>
            <a:endParaRPr lang="en-US" altLang="zh-CN"/>
          </a:p>
          <a:p>
            <a:pPr lvl="1"/>
            <a:r>
              <a:rPr lang="zh-CN" altLang="en-US"/>
              <a:t>②在相同实验设计条件下，</a:t>
            </a:r>
            <a:r>
              <a:rPr lang="en-US" altLang="zh-CN"/>
              <a:t>Self vs. Stranger </a:t>
            </a:r>
            <a:r>
              <a:rPr lang="zh-CN" altLang="en-US"/>
              <a:t>的参数差异是否方向一致；</a:t>
            </a:r>
            <a:endParaRPr lang="zh-CN" altLang="en-US"/>
          </a:p>
          <a:p>
            <a:pPr lvl="1"/>
            <a:r>
              <a:rPr lang="zh-CN" altLang="en-US"/>
              <a:t>③不同模型是否依赖极端或边界化参数（如异常大的</a:t>
            </a:r>
            <a:r>
              <a:rPr lang="en-US" altLang="zh-CN"/>
              <a:t> a </a:t>
            </a:r>
            <a:r>
              <a:rPr lang="zh-CN" altLang="en-US"/>
              <a:t>或接近零的</a:t>
            </a:r>
            <a:r>
              <a:rPr lang="en-US" altLang="zh-CN"/>
              <a:t> t</a:t>
            </a:r>
            <a:r>
              <a:rPr lang="en-US" altLang="en-US"/>
              <a:t>₀</a:t>
            </a:r>
            <a:r>
              <a:rPr lang="zh-CN" altLang="en-US"/>
              <a:t>）来</a:t>
            </a:r>
            <a:r>
              <a:rPr lang="en-US" altLang="zh-CN"/>
              <a:t>“</a:t>
            </a:r>
            <a:r>
              <a:rPr lang="zh-CN" altLang="en-US"/>
              <a:t>勉强拟合</a:t>
            </a:r>
            <a:r>
              <a:rPr lang="en-US" altLang="zh-CN"/>
              <a:t>”</a:t>
            </a:r>
            <a:r>
              <a:rPr lang="zh-CN" altLang="en-US"/>
              <a:t>行为数据。</a:t>
            </a:r>
            <a:endParaRPr lang="zh-CN" altLang="en-US"/>
          </a:p>
          <a:p>
            <a:r>
              <a:rPr lang="en-US" altLang="zh-CN"/>
              <a:t>    </a:t>
            </a:r>
            <a:r>
              <a:rPr lang="zh-CN" altLang="en-US"/>
              <a:t>若某一模型虽然拟合优度较高，但其参数估计明显偏离常见心理解释区间，则该模型将被视为心理现实性不足。</a:t>
            </a:r>
            <a:endParaRPr lang="zh-CN" altLang="en-US"/>
          </a:p>
        </p:txBody>
      </p:sp>
      <p:pic>
        <p:nvPicPr>
          <p:cNvPr id="14" name="图片 13"/>
          <p:cNvPicPr/>
          <p:nvPr/>
        </p:nvPicPr>
        <p:blipFill>
          <a:blip r:embed="rId3"/>
          <a:srcRect l="28981" r="33977"/>
          <a:stretch>
            <a:fillRect/>
          </a:stretch>
        </p:blipFill>
        <p:spPr>
          <a:xfrm rot="10800000">
            <a:off x="7842250" y="1536700"/>
            <a:ext cx="3175000" cy="4434840"/>
          </a:xfrm>
          <a:prstGeom prst="rect">
            <a:avLst/>
          </a:prstGeom>
        </p:spPr>
      </p:pic>
      <p:sp>
        <p:nvSpPr>
          <p:cNvPr id="16" name="文本框 15"/>
          <p:cNvSpPr txBox="1"/>
          <p:nvPr/>
        </p:nvSpPr>
        <p:spPr>
          <a:xfrm>
            <a:off x="6614160" y="2282190"/>
            <a:ext cx="1672590" cy="874395"/>
          </a:xfrm>
          <a:prstGeom prst="rect">
            <a:avLst/>
          </a:prstGeom>
          <a:noFill/>
        </p:spPr>
        <p:txBody>
          <a:bodyPr wrap="square" rtlCol="0">
            <a:noAutofit/>
          </a:bodyPr>
          <a:p>
            <a:r>
              <a:rPr lang="zh-CN" altLang="en-US"/>
              <a:t>基线生成模型</a:t>
            </a:r>
            <a:r>
              <a:rPr lang="en-US" altLang="zh-CN" sz="1400">
                <a:sym typeface="+mn-ea"/>
              </a:rPr>
              <a:t>Sigmoid </a:t>
            </a:r>
            <a:r>
              <a:rPr lang="zh-CN" altLang="en-US" sz="1400">
                <a:sym typeface="+mn-ea"/>
              </a:rPr>
              <a:t>函数</a:t>
            </a:r>
            <a:r>
              <a:rPr lang="en-US" altLang="zh-CN" sz="1400">
                <a:sym typeface="+mn-ea"/>
              </a:rPr>
              <a:t> + </a:t>
            </a:r>
            <a:r>
              <a:rPr lang="zh-CN" altLang="en-US" sz="1400">
                <a:sym typeface="+mn-ea"/>
              </a:rPr>
              <a:t>标准</a:t>
            </a:r>
            <a:r>
              <a:rPr lang="en-US" altLang="zh-CN" sz="1400">
                <a:sym typeface="+mn-ea"/>
              </a:rPr>
              <a:t> DDM</a:t>
            </a:r>
            <a:endParaRPr lang="zh-CN" altLang="en-US"/>
          </a:p>
          <a:p>
            <a:endParaRPr lang="zh-CN" altLang="en-US"/>
          </a:p>
        </p:txBody>
      </p:sp>
      <p:sp>
        <p:nvSpPr>
          <p:cNvPr id="20" name="文本框 19"/>
          <p:cNvSpPr txBox="1"/>
          <p:nvPr/>
        </p:nvSpPr>
        <p:spPr>
          <a:xfrm>
            <a:off x="10645140" y="3156585"/>
            <a:ext cx="1672590" cy="874395"/>
          </a:xfrm>
          <a:prstGeom prst="rect">
            <a:avLst/>
          </a:prstGeom>
          <a:noFill/>
        </p:spPr>
        <p:txBody>
          <a:bodyPr wrap="square" rtlCol="0">
            <a:noAutofit/>
          </a:bodyPr>
          <a:p>
            <a:r>
              <a:rPr lang="zh-CN" altLang="en-US">
                <a:sym typeface="+mn-ea"/>
              </a:rPr>
              <a:t>进阶</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endParaRPr lang="zh-CN" altLang="en-US"/>
          </a:p>
          <a:p>
            <a:endParaRPr lang="zh-CN" altLang="en-US"/>
          </a:p>
        </p:txBody>
      </p:sp>
      <p:sp>
        <p:nvSpPr>
          <p:cNvPr id="21" name="文本框 20"/>
          <p:cNvSpPr txBox="1"/>
          <p:nvPr/>
        </p:nvSpPr>
        <p:spPr>
          <a:xfrm>
            <a:off x="6939915" y="4041775"/>
            <a:ext cx="1844040" cy="897255"/>
          </a:xfrm>
          <a:prstGeom prst="rect">
            <a:avLst/>
          </a:prstGeom>
          <a:noFill/>
        </p:spPr>
        <p:txBody>
          <a:bodyPr wrap="square" rtlCol="0">
            <a:noAutofit/>
          </a:bodyPr>
          <a:p>
            <a:r>
              <a:rPr lang="zh-CN" altLang="en-US">
                <a:sym typeface="+mn-ea"/>
              </a:rPr>
              <a:t>情境化</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r>
              <a:rPr lang="en-US" altLang="zh-CN" sz="1400">
                <a:sym typeface="+mn-ea"/>
              </a:rPr>
              <a:t>+Stim Coding</a:t>
            </a:r>
            <a:endParaRPr lang="zh-CN" altLang="en-US"/>
          </a:p>
          <a:p>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p>
            <a:pPr algn="l"/>
            <a:r>
              <a:rPr lang="zh-CN" altLang="en-US" sz="2400" b="1" dirty="0">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研究一：构建映射关系与生成模型的开发</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681"/>
            <a:ext cx="10466522" cy="645160"/>
          </a:xfrm>
          <a:prstGeom prst="rect">
            <a:avLst/>
          </a:prstGeom>
          <a:noFill/>
        </p:spPr>
        <p:txBody>
          <a:bodyPr wrap="square" rtlCol="0" anchor="t">
            <a:noAutofit/>
          </a:bodyPr>
          <a:p>
            <a:r>
              <a:rPr lang="zh-CN" altLang="en-US" sz="2400" b="1">
                <a:latin typeface="Times New Roman" panose="02020603050405020304" charset="0"/>
                <a:ea typeface="Times New Roman" panose="02020603050405020304" charset="0"/>
                <a:cs typeface="Times New Roman" panose="02020603050405020304" charset="0"/>
              </a:rPr>
              <a:t>多参数生成式漂移扩散模型（</a:t>
            </a:r>
            <a:r>
              <a:rPr lang="en-US" altLang="zh-CN" sz="2400" b="1">
                <a:latin typeface="Times New Roman" panose="02020603050405020304" charset="0"/>
                <a:ea typeface="Times New Roman" panose="02020603050405020304" charset="0"/>
                <a:cs typeface="Times New Roman" panose="02020603050405020304" charset="0"/>
              </a:rPr>
              <a:t>DDM</a:t>
            </a:r>
            <a:r>
              <a:rPr lang="zh-CN" altLang="en-US" sz="2400" b="1">
                <a:latin typeface="Times New Roman" panose="02020603050405020304" charset="0"/>
                <a:ea typeface="Times New Roman" panose="02020603050405020304" charset="0"/>
                <a:cs typeface="Times New Roman" panose="02020603050405020304" charset="0"/>
              </a:rPr>
              <a:t>）构建方法</a:t>
            </a:r>
            <a:endParaRPr lang="zh-CN" altLang="en-US" sz="2400" b="1">
              <a:latin typeface="Times New Roman" panose="02020603050405020304" charset="0"/>
              <a:ea typeface="Times New Roman" panose="02020603050405020304" charset="0"/>
              <a:cs typeface="Times New Roman" panose="02020603050405020304" charset="0"/>
            </a:endParaRPr>
          </a:p>
        </p:txBody>
      </p:sp>
      <p:sp>
        <p:nvSpPr>
          <p:cNvPr id="7" name="文本框 6"/>
          <p:cNvSpPr txBox="1"/>
          <p:nvPr/>
        </p:nvSpPr>
        <p:spPr>
          <a:xfrm>
            <a:off x="694055" y="1241425"/>
            <a:ext cx="5849620" cy="2306955"/>
          </a:xfrm>
          <a:prstGeom prst="rect">
            <a:avLst/>
          </a:prstGeom>
          <a:noFill/>
        </p:spPr>
        <p:txBody>
          <a:bodyPr wrap="square" rtlCol="0">
            <a:spAutoFit/>
          </a:bodyPr>
          <a:p>
            <a:r>
              <a:rPr lang="en-US" altLang="zh-CN"/>
              <a:t>    </a:t>
            </a:r>
            <a:r>
              <a:rPr lang="zh-CN" altLang="en-US"/>
              <a:t>本研究中练习次数</a:t>
            </a:r>
            <a:r>
              <a:rPr lang="en-US" altLang="zh-CN"/>
              <a:t> P</a:t>
            </a:r>
            <a:r>
              <a:rPr lang="zh-CN" altLang="en-US"/>
              <a:t>、刺激呈现时间</a:t>
            </a:r>
            <a:r>
              <a:rPr lang="en-US" altLang="zh-CN"/>
              <a:t> T </a:t>
            </a:r>
            <a:r>
              <a:rPr lang="zh-CN" altLang="en-US"/>
              <a:t>与反应窗口</a:t>
            </a:r>
            <a:r>
              <a:rPr lang="en-US" altLang="zh-CN"/>
              <a:t> W </a:t>
            </a:r>
            <a:r>
              <a:rPr lang="zh-CN" altLang="en-US"/>
              <a:t>的具体水平设置并非预先固定为单一方案。在正式实验中，</a:t>
            </a:r>
            <a:r>
              <a:rPr lang="en-US" altLang="zh-CN"/>
              <a:t>P</a:t>
            </a:r>
            <a:r>
              <a:rPr lang="zh-CN" altLang="en-US"/>
              <a:t>、</a:t>
            </a:r>
            <a:r>
              <a:rPr lang="en-US" altLang="zh-CN"/>
              <a:t>T </a:t>
            </a:r>
            <a:r>
              <a:rPr lang="zh-CN" altLang="en-US"/>
              <a:t>与</a:t>
            </a:r>
            <a:r>
              <a:rPr lang="en-US" altLang="zh-CN"/>
              <a:t> W </a:t>
            </a:r>
            <a:r>
              <a:rPr lang="zh-CN" altLang="en-US"/>
              <a:t>的取值将依据前期生成模型（</a:t>
            </a:r>
            <a:r>
              <a:rPr lang="en-US" altLang="zh-CN"/>
              <a:t>Sigmoid + GP–DDM</a:t>
            </a:r>
            <a:r>
              <a:rPr lang="zh-CN" altLang="en-US"/>
              <a:t>）模拟结果进行系统筛选。具体而言，本研究将通过生成模型在不同参数组合下产生的大规模模拟数据，评估各参数组合对心理过程参数（漂移率</a:t>
            </a:r>
            <a:r>
              <a:rPr lang="en-US" altLang="zh-CN"/>
              <a:t> v</a:t>
            </a:r>
            <a:r>
              <a:rPr lang="zh-CN" altLang="en-US"/>
              <a:t>、决策阈值</a:t>
            </a:r>
            <a:r>
              <a:rPr lang="en-US" altLang="zh-CN"/>
              <a:t> a</a:t>
            </a:r>
            <a:r>
              <a:rPr lang="zh-CN" altLang="en-US"/>
              <a:t>、非决策时间</a:t>
            </a:r>
            <a:r>
              <a:rPr lang="en-US" altLang="zh-CN"/>
              <a:t> t</a:t>
            </a:r>
            <a:r>
              <a:rPr lang="en-US" altLang="en-US"/>
              <a:t>₀</a:t>
            </a:r>
            <a:r>
              <a:rPr lang="zh-CN" altLang="en-US"/>
              <a:t>、起点偏置</a:t>
            </a:r>
            <a:r>
              <a:rPr lang="en-US" altLang="zh-CN"/>
              <a:t> z</a:t>
            </a:r>
            <a:r>
              <a:rPr lang="zh-CN" altLang="en-US"/>
              <a:t>）的影响模式，并依据以下标准确定最终进入实证研究的实验设计参数水平：</a:t>
            </a:r>
            <a:endParaRPr lang="zh-CN" altLang="en-US"/>
          </a:p>
        </p:txBody>
      </p:sp>
      <p:sp>
        <p:nvSpPr>
          <p:cNvPr id="13" name="文本框 12"/>
          <p:cNvSpPr txBox="1"/>
          <p:nvPr/>
        </p:nvSpPr>
        <p:spPr>
          <a:xfrm>
            <a:off x="694055" y="3602990"/>
            <a:ext cx="5580380" cy="2680335"/>
          </a:xfrm>
          <a:prstGeom prst="rect">
            <a:avLst/>
          </a:prstGeom>
          <a:noFill/>
        </p:spPr>
        <p:txBody>
          <a:bodyPr wrap="square" rtlCol="0">
            <a:noAutofit/>
          </a:bodyPr>
          <a:p>
            <a:r>
              <a:rPr lang="zh-CN" altLang="en-US"/>
              <a:t>（</a:t>
            </a:r>
            <a:r>
              <a:rPr lang="en-US" altLang="zh-CN"/>
              <a:t>1</a:t>
            </a:r>
            <a:r>
              <a:rPr lang="zh-CN" altLang="en-US"/>
              <a:t>）心理参数可恢复性标准：优先选择在该参数组合下，模型能够稳定区分不同身份条件（</a:t>
            </a:r>
            <a:r>
              <a:rPr lang="en-US" altLang="zh-CN"/>
              <a:t>Self vs. Stranger</a:t>
            </a:r>
            <a:r>
              <a:rPr lang="zh-CN" altLang="en-US"/>
              <a:t>）对应的</a:t>
            </a:r>
            <a:r>
              <a:rPr lang="en-US" altLang="zh-CN"/>
              <a:t> v </a:t>
            </a:r>
            <a:r>
              <a:rPr lang="zh-CN" altLang="en-US"/>
              <a:t>或</a:t>
            </a:r>
            <a:r>
              <a:rPr lang="en-US" altLang="zh-CN"/>
              <a:t> a </a:t>
            </a:r>
            <a:r>
              <a:rPr lang="zh-CN" altLang="en-US"/>
              <a:t>差异的参数区间；</a:t>
            </a:r>
            <a:endParaRPr lang="zh-CN" altLang="en-US"/>
          </a:p>
          <a:p>
            <a:r>
              <a:rPr lang="zh-CN" altLang="en-US"/>
              <a:t>（</a:t>
            </a:r>
            <a:r>
              <a:rPr lang="en-US" altLang="zh-CN"/>
              <a:t>2</a:t>
            </a:r>
            <a:r>
              <a:rPr lang="zh-CN" altLang="en-US"/>
              <a:t>）参数敏感性标准：优先保留对</a:t>
            </a:r>
            <a:r>
              <a:rPr lang="en-US" altLang="zh-CN"/>
              <a:t> v</a:t>
            </a:r>
            <a:r>
              <a:rPr lang="zh-CN" altLang="en-US"/>
              <a:t>、</a:t>
            </a:r>
            <a:r>
              <a:rPr lang="en-US" altLang="zh-CN"/>
              <a:t>a </a:t>
            </a:r>
            <a:r>
              <a:rPr lang="zh-CN" altLang="en-US"/>
              <a:t>或</a:t>
            </a:r>
            <a:r>
              <a:rPr lang="en-US" altLang="zh-CN"/>
              <a:t> t</a:t>
            </a:r>
            <a:r>
              <a:rPr lang="en-US" altLang="en-US"/>
              <a:t>₀</a:t>
            </a:r>
            <a:r>
              <a:rPr lang="zh-CN" altLang="en-US"/>
              <a:t>具有明显调节作用、但不引入非理性极端值（如过低准确率或大量超时反应）的参数组合；</a:t>
            </a:r>
            <a:endParaRPr lang="zh-CN" altLang="en-US"/>
          </a:p>
          <a:p>
            <a:r>
              <a:rPr lang="zh-CN" altLang="en-US"/>
              <a:t>（</a:t>
            </a:r>
            <a:r>
              <a:rPr lang="en-US" altLang="zh-CN"/>
              <a:t>3</a:t>
            </a:r>
            <a:r>
              <a:rPr lang="zh-CN" altLang="en-US"/>
              <a:t>）行为可行性标准：剔除在模拟中导致反应时分布严重截断、准确率异常参数设置；</a:t>
            </a:r>
            <a:endParaRPr lang="zh-CN" altLang="en-US"/>
          </a:p>
          <a:p>
            <a:r>
              <a:rPr lang="zh-CN" altLang="en-US"/>
              <a:t>（</a:t>
            </a:r>
            <a:r>
              <a:rPr lang="en-US" altLang="zh-CN"/>
              <a:t>4</a:t>
            </a:r>
            <a:r>
              <a:rPr lang="zh-CN" altLang="en-US"/>
              <a:t>）模型一致性标准：优先选择在不同候选模型（如参数化模型与半参数模型）中均呈现一致趋势的参数区间，以降低模型依赖性风险。</a:t>
            </a:r>
            <a:endParaRPr lang="zh-CN" altLang="en-US"/>
          </a:p>
        </p:txBody>
      </p:sp>
      <p:pic>
        <p:nvPicPr>
          <p:cNvPr id="14" name="图片 13"/>
          <p:cNvPicPr/>
          <p:nvPr/>
        </p:nvPicPr>
        <p:blipFill>
          <a:blip r:embed="rId3"/>
          <a:srcRect l="28981" r="33977"/>
          <a:stretch>
            <a:fillRect/>
          </a:stretch>
        </p:blipFill>
        <p:spPr>
          <a:xfrm rot="10800000">
            <a:off x="7842250" y="1536700"/>
            <a:ext cx="3175000" cy="4434840"/>
          </a:xfrm>
          <a:prstGeom prst="rect">
            <a:avLst/>
          </a:prstGeom>
        </p:spPr>
      </p:pic>
      <p:sp>
        <p:nvSpPr>
          <p:cNvPr id="16" name="文本框 15"/>
          <p:cNvSpPr txBox="1"/>
          <p:nvPr/>
        </p:nvSpPr>
        <p:spPr>
          <a:xfrm>
            <a:off x="6614160" y="2282190"/>
            <a:ext cx="1672590" cy="874395"/>
          </a:xfrm>
          <a:prstGeom prst="rect">
            <a:avLst/>
          </a:prstGeom>
          <a:noFill/>
        </p:spPr>
        <p:txBody>
          <a:bodyPr wrap="square" rtlCol="0">
            <a:noAutofit/>
          </a:bodyPr>
          <a:p>
            <a:r>
              <a:rPr lang="zh-CN" altLang="en-US"/>
              <a:t>基线生成模型</a:t>
            </a:r>
            <a:r>
              <a:rPr lang="en-US" altLang="zh-CN" sz="1400">
                <a:sym typeface="+mn-ea"/>
              </a:rPr>
              <a:t>Sigmoid </a:t>
            </a:r>
            <a:r>
              <a:rPr lang="zh-CN" altLang="en-US" sz="1400">
                <a:sym typeface="+mn-ea"/>
              </a:rPr>
              <a:t>函数</a:t>
            </a:r>
            <a:r>
              <a:rPr lang="en-US" altLang="zh-CN" sz="1400">
                <a:sym typeface="+mn-ea"/>
              </a:rPr>
              <a:t> + </a:t>
            </a:r>
            <a:r>
              <a:rPr lang="zh-CN" altLang="en-US" sz="1400">
                <a:sym typeface="+mn-ea"/>
              </a:rPr>
              <a:t>标准</a:t>
            </a:r>
            <a:r>
              <a:rPr lang="en-US" altLang="zh-CN" sz="1400">
                <a:sym typeface="+mn-ea"/>
              </a:rPr>
              <a:t> DDM</a:t>
            </a:r>
            <a:endParaRPr lang="zh-CN" altLang="en-US"/>
          </a:p>
          <a:p>
            <a:endParaRPr lang="zh-CN" altLang="en-US"/>
          </a:p>
        </p:txBody>
      </p:sp>
      <p:sp>
        <p:nvSpPr>
          <p:cNvPr id="20" name="文本框 19"/>
          <p:cNvSpPr txBox="1"/>
          <p:nvPr/>
        </p:nvSpPr>
        <p:spPr>
          <a:xfrm>
            <a:off x="10645140" y="3156585"/>
            <a:ext cx="1672590" cy="874395"/>
          </a:xfrm>
          <a:prstGeom prst="rect">
            <a:avLst/>
          </a:prstGeom>
          <a:noFill/>
        </p:spPr>
        <p:txBody>
          <a:bodyPr wrap="square" rtlCol="0">
            <a:noAutofit/>
          </a:bodyPr>
          <a:p>
            <a:r>
              <a:rPr lang="zh-CN" altLang="en-US">
                <a:sym typeface="+mn-ea"/>
              </a:rPr>
              <a:t>进阶</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endParaRPr lang="zh-CN" altLang="en-US"/>
          </a:p>
          <a:p>
            <a:endParaRPr lang="zh-CN" altLang="en-US"/>
          </a:p>
        </p:txBody>
      </p:sp>
      <p:sp>
        <p:nvSpPr>
          <p:cNvPr id="21" name="文本框 20"/>
          <p:cNvSpPr txBox="1"/>
          <p:nvPr/>
        </p:nvSpPr>
        <p:spPr>
          <a:xfrm>
            <a:off x="6939915" y="4041775"/>
            <a:ext cx="1844040" cy="897255"/>
          </a:xfrm>
          <a:prstGeom prst="rect">
            <a:avLst/>
          </a:prstGeom>
          <a:noFill/>
        </p:spPr>
        <p:txBody>
          <a:bodyPr wrap="square" rtlCol="0">
            <a:noAutofit/>
          </a:bodyPr>
          <a:p>
            <a:r>
              <a:rPr lang="zh-CN" altLang="en-US">
                <a:sym typeface="+mn-ea"/>
              </a:rPr>
              <a:t>情境化</a:t>
            </a:r>
            <a:r>
              <a:rPr lang="zh-CN" altLang="en-US"/>
              <a:t>生成模型</a:t>
            </a:r>
            <a:r>
              <a:rPr lang="en-US" altLang="zh-CN" sz="1400">
                <a:sym typeface="+mn-ea"/>
              </a:rPr>
              <a:t>Sigmoid + Gaussian Process</a:t>
            </a:r>
            <a:r>
              <a:rPr lang="zh-CN" altLang="en-US" sz="1400">
                <a:sym typeface="+mn-ea"/>
              </a:rPr>
              <a:t>（</a:t>
            </a:r>
            <a:r>
              <a:rPr lang="en-US" altLang="zh-CN" sz="1400">
                <a:sym typeface="+mn-ea"/>
              </a:rPr>
              <a:t>GP</a:t>
            </a:r>
            <a:r>
              <a:rPr lang="zh-CN" altLang="en-US" sz="1400">
                <a:sym typeface="+mn-ea"/>
              </a:rPr>
              <a:t>）</a:t>
            </a:r>
            <a:r>
              <a:rPr lang="en-US" altLang="zh-CN" sz="1400">
                <a:sym typeface="+mn-ea"/>
              </a:rPr>
              <a:t>+Stim Coding</a:t>
            </a:r>
            <a:endParaRPr lang="zh-CN" altLang="en-US"/>
          </a:p>
          <a:p>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rPr>
              <a:t>一般研究的基本过程</a:t>
            </a:r>
            <a:endParaRPr lang="zh-CN" altLang="en-US" sz="2400" b="1">
              <a:latin typeface="Times New Roman" panose="02020603050405020304" charset="0"/>
              <a:ea typeface="宋体" panose="02010600030101010101" pitchFamily="2" charset="-122"/>
              <a:cs typeface="Times New Roman" panose="02020603050405020304" charset="0"/>
            </a:endParaRPr>
          </a:p>
        </p:txBody>
      </p:sp>
      <p:sp>
        <p:nvSpPr>
          <p:cNvPr id="7" name="文本框 6"/>
          <p:cNvSpPr txBox="1"/>
          <p:nvPr/>
        </p:nvSpPr>
        <p:spPr>
          <a:xfrm>
            <a:off x="297815" y="6386195"/>
            <a:ext cx="10972165" cy="306705"/>
          </a:xfrm>
          <a:prstGeom prst="rect">
            <a:avLst/>
          </a:prstGeom>
          <a:noFill/>
        </p:spPr>
        <p:txBody>
          <a:bodyPr wrap="square" rtlCol="0">
            <a:spAutoFit/>
          </a:bodyPr>
          <a:p>
            <a:r>
              <a:rPr lang="en-US" altLang="zh-CN" sz="1400"/>
              <a:t>[1]De Boeck, P., &amp; Jeon, M. (2019). An overview of models for response times and processes in cognitive tests. Frontiers in psychology, 10, 102.</a:t>
            </a:r>
            <a:endParaRPr lang="en-US" altLang="zh-CN" sz="1400"/>
          </a:p>
        </p:txBody>
      </p:sp>
      <p:pic>
        <p:nvPicPr>
          <p:cNvPr id="11" name="图片 10"/>
          <p:cNvPicPr/>
          <p:nvPr/>
        </p:nvPicPr>
        <p:blipFill>
          <a:blip r:embed="rId3"/>
          <a:srcRect t="9104" b="9296"/>
          <a:stretch>
            <a:fillRect/>
          </a:stretch>
        </p:blipFill>
        <p:spPr>
          <a:xfrm>
            <a:off x="1283018" y="1143000"/>
            <a:ext cx="9625965" cy="502729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437">
        <p159:morph option="byObject"/>
      </p:transition>
    </mc:Choice>
    <mc:Fallback>
      <p:transition spd="slow" advTm="13437">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rPr>
              <a:t>测量同一心理现象的不同实验设计</a:t>
            </a:r>
            <a:endParaRPr lang="zh-CN" altLang="en-US" sz="2400" b="1">
              <a:latin typeface="Times New Roman" panose="02020603050405020304" charset="0"/>
              <a:ea typeface="宋体" panose="02010600030101010101" pitchFamily="2" charset="-122"/>
              <a:cs typeface="Times New Roman" panose="02020603050405020304" charset="0"/>
            </a:endParaRPr>
          </a:p>
        </p:txBody>
      </p:sp>
      <p:pic>
        <p:nvPicPr>
          <p:cNvPr id="7" name="图片 6"/>
          <p:cNvPicPr>
            <a:picLocks noChangeAspect="1"/>
          </p:cNvPicPr>
          <p:nvPr/>
        </p:nvPicPr>
        <p:blipFill>
          <a:blip r:embed="rId3"/>
          <a:stretch>
            <a:fillRect/>
          </a:stretch>
        </p:blipFill>
        <p:spPr>
          <a:xfrm>
            <a:off x="7586345" y="3743960"/>
            <a:ext cx="3115310" cy="2290445"/>
          </a:xfrm>
          <a:prstGeom prst="rect">
            <a:avLst/>
          </a:prstGeom>
        </p:spPr>
      </p:pic>
      <p:pic>
        <p:nvPicPr>
          <p:cNvPr id="8" name="图片 7"/>
          <p:cNvPicPr>
            <a:picLocks noChangeAspect="1"/>
          </p:cNvPicPr>
          <p:nvPr/>
        </p:nvPicPr>
        <p:blipFill>
          <a:blip r:embed="rId4"/>
          <a:stretch>
            <a:fillRect/>
          </a:stretch>
        </p:blipFill>
        <p:spPr>
          <a:xfrm>
            <a:off x="7510780" y="1009650"/>
            <a:ext cx="3112135" cy="2419350"/>
          </a:xfrm>
          <a:prstGeom prst="rect">
            <a:avLst/>
          </a:prstGeom>
        </p:spPr>
      </p:pic>
      <p:pic>
        <p:nvPicPr>
          <p:cNvPr id="9" name="图片 8"/>
          <p:cNvPicPr>
            <a:picLocks noChangeAspect="1"/>
          </p:cNvPicPr>
          <p:nvPr/>
        </p:nvPicPr>
        <p:blipFill>
          <a:blip r:embed="rId5"/>
          <a:stretch>
            <a:fillRect/>
          </a:stretch>
        </p:blipFill>
        <p:spPr>
          <a:xfrm>
            <a:off x="3510280" y="3736975"/>
            <a:ext cx="3392805" cy="2197100"/>
          </a:xfrm>
          <a:prstGeom prst="rect">
            <a:avLst/>
          </a:prstGeom>
        </p:spPr>
      </p:pic>
      <p:pic>
        <p:nvPicPr>
          <p:cNvPr id="11" name="图片 10"/>
          <p:cNvPicPr>
            <a:picLocks noChangeAspect="1"/>
          </p:cNvPicPr>
          <p:nvPr/>
        </p:nvPicPr>
        <p:blipFill>
          <a:blip r:embed="rId6"/>
          <a:stretch>
            <a:fillRect/>
          </a:stretch>
        </p:blipFill>
        <p:spPr>
          <a:xfrm>
            <a:off x="3751580" y="1304925"/>
            <a:ext cx="3151505" cy="2234565"/>
          </a:xfrm>
          <a:prstGeom prst="rect">
            <a:avLst/>
          </a:prstGeom>
        </p:spPr>
      </p:pic>
      <p:sp>
        <p:nvSpPr>
          <p:cNvPr id="13" name="文本框 12"/>
          <p:cNvSpPr txBox="1"/>
          <p:nvPr/>
        </p:nvSpPr>
        <p:spPr>
          <a:xfrm>
            <a:off x="114300" y="6301105"/>
            <a:ext cx="11962765" cy="368300"/>
          </a:xfrm>
          <a:prstGeom prst="rect">
            <a:avLst/>
          </a:prstGeom>
          <a:noFill/>
        </p:spPr>
        <p:txBody>
          <a:bodyPr wrap="square" rtlCol="0">
            <a:spAutoFit/>
          </a:bodyPr>
          <a:p>
            <a:r>
              <a:rPr lang="en-US" altLang="zh-CN">
                <a:sym typeface="+mn-ea"/>
              </a:rPr>
              <a:t>(Xu et al., 2022)</a:t>
            </a:r>
            <a:r>
              <a:rPr lang="zh-CN" altLang="en-US">
                <a:sym typeface="+mn-ea"/>
              </a:rPr>
              <a:t>；</a:t>
            </a:r>
            <a:r>
              <a:rPr lang="en-US" altLang="zh-CN">
                <a:sym typeface="+mn-ea"/>
              </a:rPr>
              <a:t>(Amodeo et al., 2024)</a:t>
            </a:r>
            <a:r>
              <a:rPr lang="zh-CN" altLang="en-US">
                <a:sym typeface="+mn-ea"/>
              </a:rPr>
              <a:t>；</a:t>
            </a:r>
            <a:r>
              <a:rPr lang="en-US" altLang="zh-CN">
                <a:sym typeface="+mn-ea"/>
              </a:rPr>
              <a:t>(Dalmaso et al., 2024)</a:t>
            </a:r>
            <a:r>
              <a:rPr lang="zh-CN" altLang="en-US">
                <a:sym typeface="+mn-ea"/>
              </a:rPr>
              <a:t>；</a:t>
            </a:r>
            <a:r>
              <a:rPr lang="en-US" altLang="zh-CN">
                <a:sym typeface="+mn-ea"/>
              </a:rPr>
              <a:t>(Orellana-Corrales et al., 2021)</a:t>
            </a:r>
            <a:endParaRPr lang="en-US" altLang="zh-CN">
              <a:sym typeface="+mn-ea"/>
            </a:endParaRPr>
          </a:p>
        </p:txBody>
      </p:sp>
      <p:pic>
        <p:nvPicPr>
          <p:cNvPr id="14" name="图片 13"/>
          <p:cNvPicPr/>
          <p:nvPr/>
        </p:nvPicPr>
        <p:blipFill>
          <a:blip r:embed="rId7"/>
          <a:srcRect l="28841" t="20823" r="49786" b="9296"/>
          <a:stretch>
            <a:fillRect/>
          </a:stretch>
        </p:blipFill>
        <p:spPr>
          <a:xfrm>
            <a:off x="612775" y="1373505"/>
            <a:ext cx="2057400" cy="4305300"/>
          </a:xfrm>
          <a:prstGeom prst="rect">
            <a:avLst/>
          </a:prstGeom>
        </p:spPr>
      </p:pic>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9301">
        <p159:morph option="byObject"/>
      </p:transition>
    </mc:Choice>
    <mc:Fallback>
      <p:transition spd="slow" advTm="49301">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5019675" y="2908300"/>
            <a:ext cx="3392805" cy="2197100"/>
          </a:xfrm>
          <a:prstGeom prst="rect">
            <a:avLst/>
          </a:prstGeom>
          <a:ln w="12700" cmpd="sng">
            <a:solidFill>
              <a:schemeClr val="accent1">
                <a:shade val="50000"/>
              </a:schemeClr>
            </a:solidFill>
            <a:prstDash val="solid"/>
          </a:ln>
        </p:spPr>
      </p:pic>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rPr>
              <a:t>测量同一心理现象的不同实验设计</a:t>
            </a:r>
            <a:endParaRPr lang="zh-CN" altLang="en-US" sz="2400" b="1">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4"/>
          <a:stretch>
            <a:fillRect/>
          </a:stretch>
        </p:blipFill>
        <p:spPr>
          <a:xfrm>
            <a:off x="4491990" y="2318385"/>
            <a:ext cx="3112135" cy="2419350"/>
          </a:xfrm>
          <a:prstGeom prst="rect">
            <a:avLst/>
          </a:prstGeom>
          <a:ln w="12700" cmpd="sng">
            <a:solidFill>
              <a:schemeClr val="accent1">
                <a:shade val="50000"/>
              </a:schemeClr>
            </a:solidFill>
            <a:prstDash val="solid"/>
          </a:ln>
        </p:spPr>
      </p:pic>
      <p:pic>
        <p:nvPicPr>
          <p:cNvPr id="11" name="图片 10"/>
          <p:cNvPicPr>
            <a:picLocks noChangeAspect="1"/>
          </p:cNvPicPr>
          <p:nvPr/>
        </p:nvPicPr>
        <p:blipFill>
          <a:blip r:embed="rId5"/>
          <a:stretch>
            <a:fillRect/>
          </a:stretch>
        </p:blipFill>
        <p:spPr>
          <a:xfrm>
            <a:off x="3947160" y="2130425"/>
            <a:ext cx="3151505" cy="2234565"/>
          </a:xfrm>
          <a:prstGeom prst="rect">
            <a:avLst/>
          </a:prstGeom>
          <a:ln w="12700" cmpd="sng">
            <a:solidFill>
              <a:schemeClr val="accent1">
                <a:shade val="50000"/>
              </a:schemeClr>
            </a:solidFill>
            <a:prstDash val="solid"/>
          </a:ln>
        </p:spPr>
      </p:pic>
      <p:pic>
        <p:nvPicPr>
          <p:cNvPr id="14" name="图片 13"/>
          <p:cNvPicPr/>
          <p:nvPr/>
        </p:nvPicPr>
        <p:blipFill>
          <a:blip r:embed="rId6"/>
          <a:stretch>
            <a:fillRect/>
          </a:stretch>
        </p:blipFill>
        <p:spPr>
          <a:xfrm>
            <a:off x="10297795" y="910590"/>
            <a:ext cx="819150" cy="819150"/>
          </a:xfrm>
          <a:prstGeom prst="rect">
            <a:avLst/>
          </a:prstGeom>
        </p:spPr>
      </p:pic>
      <p:pic>
        <p:nvPicPr>
          <p:cNvPr id="7" name="图片 6"/>
          <p:cNvPicPr>
            <a:picLocks noChangeAspect="1"/>
          </p:cNvPicPr>
          <p:nvPr/>
        </p:nvPicPr>
        <p:blipFill>
          <a:blip r:embed="rId7"/>
          <a:stretch>
            <a:fillRect/>
          </a:stretch>
        </p:blipFill>
        <p:spPr>
          <a:xfrm>
            <a:off x="3512185" y="1729740"/>
            <a:ext cx="3115310" cy="2290445"/>
          </a:xfrm>
          <a:prstGeom prst="rect">
            <a:avLst/>
          </a:prstGeom>
          <a:ln w="12700" cmpd="sng">
            <a:solidFill>
              <a:schemeClr val="accent1">
                <a:shade val="50000"/>
              </a:schemeClr>
            </a:solidFill>
            <a:prstDash val="solid"/>
          </a:ln>
        </p:spPr>
      </p:pic>
      <p:sp>
        <p:nvSpPr>
          <p:cNvPr id="15" name="文本框 14"/>
          <p:cNvSpPr txBox="1"/>
          <p:nvPr/>
        </p:nvSpPr>
        <p:spPr>
          <a:xfrm>
            <a:off x="8912225" y="1729740"/>
            <a:ext cx="3157220" cy="4399915"/>
          </a:xfrm>
          <a:prstGeom prst="rect">
            <a:avLst/>
          </a:prstGeom>
          <a:noFill/>
        </p:spPr>
        <p:txBody>
          <a:bodyPr wrap="square" rtlCol="0">
            <a:spAutoFit/>
          </a:bodyPr>
          <a:p>
            <a:r>
              <a:rPr lang="zh-CN" altLang="en-US" sz="2000">
                <a:sym typeface="+mn-ea"/>
              </a:rPr>
              <a:t>这些设计差异往往被视为</a:t>
            </a:r>
            <a:r>
              <a:rPr lang="en-US" altLang="zh-CN" sz="2000">
                <a:sym typeface="+mn-ea"/>
              </a:rPr>
              <a:t>“</a:t>
            </a:r>
            <a:r>
              <a:rPr lang="zh-CN" altLang="en-US" sz="2000">
                <a:sym typeface="+mn-ea"/>
              </a:rPr>
              <a:t>背景条件</a:t>
            </a:r>
            <a:r>
              <a:rPr lang="en-US" altLang="zh-CN" sz="2000">
                <a:sym typeface="+mn-ea"/>
              </a:rPr>
              <a:t>”</a:t>
            </a:r>
            <a:r>
              <a:rPr lang="zh-CN" altLang="en-US" sz="2000">
                <a:sym typeface="+mn-ea"/>
              </a:rPr>
              <a:t>，而非需要建模和解释的对象。这一做法导致两个直接后果：</a:t>
            </a:r>
            <a:endParaRPr lang="zh-CN" altLang="en-US" sz="2000">
              <a:sym typeface="+mn-ea"/>
            </a:endParaRPr>
          </a:p>
          <a:p>
            <a:pPr indent="457200"/>
            <a:r>
              <a:rPr lang="zh-CN" altLang="en-US" sz="2000">
                <a:sym typeface="+mn-ea"/>
              </a:rPr>
              <a:t>其一，不同研究结果之间的可比性降低，研究分歧难以在理论层面得到统一解释；</a:t>
            </a:r>
            <a:endParaRPr lang="zh-CN" altLang="en-US" sz="2000">
              <a:sym typeface="+mn-ea"/>
            </a:endParaRPr>
          </a:p>
          <a:p>
            <a:pPr indent="457200"/>
            <a:r>
              <a:rPr lang="zh-CN" altLang="en-US" sz="2000">
                <a:sym typeface="+mn-ea"/>
              </a:rPr>
              <a:t>其二，自我优势效应被认为是一种在不同实验条件下</a:t>
            </a:r>
            <a:r>
              <a:rPr lang="en-US" altLang="zh-CN" sz="2000">
                <a:sym typeface="+mn-ea"/>
              </a:rPr>
              <a:t>“</a:t>
            </a:r>
            <a:r>
              <a:rPr lang="zh-CN" altLang="en-US" sz="2000">
                <a:sym typeface="+mn-ea"/>
              </a:rPr>
              <a:t>表现形式不同但本质相同</a:t>
            </a:r>
            <a:r>
              <a:rPr lang="en-US" altLang="zh-CN" sz="2000">
                <a:sym typeface="+mn-ea"/>
              </a:rPr>
              <a:t>”</a:t>
            </a:r>
            <a:r>
              <a:rPr lang="zh-CN" altLang="en-US" sz="2000">
                <a:sym typeface="+mn-ea"/>
              </a:rPr>
              <a:t>的效应，而其背后可能涉及的多种决策机制差异则被掩盖。</a:t>
            </a:r>
            <a:endParaRPr lang="zh-CN" sz="2000" b="1"/>
          </a:p>
        </p:txBody>
      </p:sp>
      <p:pic>
        <p:nvPicPr>
          <p:cNvPr id="16" name="图片 15"/>
          <p:cNvPicPr/>
          <p:nvPr/>
        </p:nvPicPr>
        <p:blipFill>
          <a:blip r:embed="rId8"/>
          <a:srcRect l="28841" t="20823" r="49786" b="9296"/>
          <a:stretch>
            <a:fillRect/>
          </a:stretch>
        </p:blipFill>
        <p:spPr>
          <a:xfrm>
            <a:off x="612775" y="1373505"/>
            <a:ext cx="2057400" cy="4305300"/>
          </a:xfrm>
          <a:prstGeom prst="rect">
            <a:avLst/>
          </a:prstGeom>
        </p:spPr>
      </p:pic>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728">
        <p159:morph option="byObject"/>
      </p:transition>
    </mc:Choice>
    <mc:Fallback>
      <p:transition spd="slow" advTm="30728">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rPr>
              <a:t>测量同一心理现象的不同实验设计</a:t>
            </a:r>
            <a:endParaRPr lang="zh-CN" altLang="en-US" sz="2400" b="1">
              <a:latin typeface="Times New Roman" panose="02020603050405020304" charset="0"/>
              <a:ea typeface="宋体" panose="02010600030101010101" pitchFamily="2" charset="-122"/>
              <a:cs typeface="Times New Roman" panose="02020603050405020304" charset="0"/>
            </a:endParaRPr>
          </a:p>
        </p:txBody>
      </p:sp>
      <p:pic>
        <p:nvPicPr>
          <p:cNvPr id="14" name="图片 13"/>
          <p:cNvPicPr/>
          <p:nvPr/>
        </p:nvPicPr>
        <p:blipFill>
          <a:blip r:embed="rId3"/>
          <a:stretch>
            <a:fillRect/>
          </a:stretch>
        </p:blipFill>
        <p:spPr>
          <a:xfrm>
            <a:off x="10297795" y="910590"/>
            <a:ext cx="819150" cy="819150"/>
          </a:xfrm>
          <a:prstGeom prst="rect">
            <a:avLst/>
          </a:prstGeom>
        </p:spPr>
      </p:pic>
      <p:grpSp>
        <p:nvGrpSpPr>
          <p:cNvPr id="6" name="组合 5"/>
          <p:cNvGrpSpPr/>
          <p:nvPr/>
        </p:nvGrpSpPr>
        <p:grpSpPr>
          <a:xfrm>
            <a:off x="8997315" y="827405"/>
            <a:ext cx="1221105" cy="841375"/>
            <a:chOff x="5531" y="2724"/>
            <a:chExt cx="7716" cy="5316"/>
          </a:xfrm>
        </p:grpSpPr>
        <p:pic>
          <p:nvPicPr>
            <p:cNvPr id="9" name="图片 8"/>
            <p:cNvPicPr>
              <a:picLocks noChangeAspect="1"/>
            </p:cNvPicPr>
            <p:nvPr/>
          </p:nvPicPr>
          <p:blipFill>
            <a:blip r:embed="rId4"/>
            <a:stretch>
              <a:fillRect/>
            </a:stretch>
          </p:blipFill>
          <p:spPr>
            <a:xfrm>
              <a:off x="7905" y="4580"/>
              <a:ext cx="5343" cy="3460"/>
            </a:xfrm>
            <a:prstGeom prst="rect">
              <a:avLst/>
            </a:prstGeom>
            <a:ln w="12700" cmpd="sng">
              <a:solidFill>
                <a:schemeClr val="accent1">
                  <a:shade val="50000"/>
                </a:schemeClr>
              </a:solidFill>
              <a:prstDash val="solid"/>
            </a:ln>
          </p:spPr>
        </p:pic>
        <p:pic>
          <p:nvPicPr>
            <p:cNvPr id="8" name="图片 7"/>
            <p:cNvPicPr>
              <a:picLocks noChangeAspect="1"/>
            </p:cNvPicPr>
            <p:nvPr/>
          </p:nvPicPr>
          <p:blipFill>
            <a:blip r:embed="rId5"/>
            <a:stretch>
              <a:fillRect/>
            </a:stretch>
          </p:blipFill>
          <p:spPr>
            <a:xfrm>
              <a:off x="7074" y="3651"/>
              <a:ext cx="4901" cy="3810"/>
            </a:xfrm>
            <a:prstGeom prst="rect">
              <a:avLst/>
            </a:prstGeom>
            <a:ln w="12700" cmpd="sng">
              <a:solidFill>
                <a:schemeClr val="accent1">
                  <a:shade val="50000"/>
                </a:schemeClr>
              </a:solidFill>
              <a:prstDash val="solid"/>
            </a:ln>
          </p:spPr>
        </p:pic>
        <p:pic>
          <p:nvPicPr>
            <p:cNvPr id="11" name="图片 10"/>
            <p:cNvPicPr>
              <a:picLocks noChangeAspect="1"/>
            </p:cNvPicPr>
            <p:nvPr/>
          </p:nvPicPr>
          <p:blipFill>
            <a:blip r:embed="rId6"/>
            <a:stretch>
              <a:fillRect/>
            </a:stretch>
          </p:blipFill>
          <p:spPr>
            <a:xfrm>
              <a:off x="6216" y="3355"/>
              <a:ext cx="4963" cy="3519"/>
            </a:xfrm>
            <a:prstGeom prst="rect">
              <a:avLst/>
            </a:prstGeom>
            <a:ln w="12700" cmpd="sng">
              <a:solidFill>
                <a:schemeClr val="accent1">
                  <a:shade val="50000"/>
                </a:schemeClr>
              </a:solidFill>
              <a:prstDash val="solid"/>
            </a:ln>
          </p:spPr>
        </p:pic>
        <p:pic>
          <p:nvPicPr>
            <p:cNvPr id="7" name="图片 6"/>
            <p:cNvPicPr>
              <a:picLocks noChangeAspect="1"/>
            </p:cNvPicPr>
            <p:nvPr/>
          </p:nvPicPr>
          <p:blipFill>
            <a:blip r:embed="rId7"/>
            <a:stretch>
              <a:fillRect/>
            </a:stretch>
          </p:blipFill>
          <p:spPr>
            <a:xfrm>
              <a:off x="5531" y="2724"/>
              <a:ext cx="4906" cy="3607"/>
            </a:xfrm>
            <a:prstGeom prst="rect">
              <a:avLst/>
            </a:prstGeom>
            <a:ln w="12700" cmpd="sng">
              <a:solidFill>
                <a:schemeClr val="accent1">
                  <a:shade val="50000"/>
                </a:schemeClr>
              </a:solidFill>
              <a:prstDash val="solid"/>
            </a:ln>
          </p:spPr>
        </p:pic>
      </p:grpSp>
      <p:sp>
        <p:nvSpPr>
          <p:cNvPr id="15" name="文本框 14"/>
          <p:cNvSpPr txBox="1"/>
          <p:nvPr/>
        </p:nvSpPr>
        <p:spPr>
          <a:xfrm>
            <a:off x="8912225" y="1729740"/>
            <a:ext cx="3157220" cy="4399915"/>
          </a:xfrm>
          <a:prstGeom prst="rect">
            <a:avLst/>
          </a:prstGeom>
          <a:noFill/>
        </p:spPr>
        <p:txBody>
          <a:bodyPr wrap="square" rtlCol="0">
            <a:spAutoFit/>
          </a:bodyPr>
          <a:p>
            <a:r>
              <a:rPr lang="zh-CN" altLang="en-US" sz="2000">
                <a:sym typeface="+mn-ea"/>
              </a:rPr>
              <a:t>这些设计差异往往被视为</a:t>
            </a:r>
            <a:r>
              <a:rPr lang="en-US" altLang="zh-CN" sz="2000">
                <a:sym typeface="+mn-ea"/>
              </a:rPr>
              <a:t>“</a:t>
            </a:r>
            <a:r>
              <a:rPr lang="zh-CN" altLang="en-US" sz="2000">
                <a:sym typeface="+mn-ea"/>
              </a:rPr>
              <a:t>背景条件</a:t>
            </a:r>
            <a:r>
              <a:rPr lang="en-US" altLang="zh-CN" sz="2000">
                <a:sym typeface="+mn-ea"/>
              </a:rPr>
              <a:t>”</a:t>
            </a:r>
            <a:r>
              <a:rPr lang="zh-CN" altLang="en-US" sz="2000">
                <a:sym typeface="+mn-ea"/>
              </a:rPr>
              <a:t>，而非需要建模和解释的对象。这一做法导致两个直接后果：</a:t>
            </a:r>
            <a:endParaRPr lang="zh-CN" altLang="en-US" sz="2000">
              <a:sym typeface="+mn-ea"/>
            </a:endParaRPr>
          </a:p>
          <a:p>
            <a:pPr indent="457200"/>
            <a:r>
              <a:rPr lang="zh-CN" altLang="en-US" sz="2000">
                <a:sym typeface="+mn-ea"/>
              </a:rPr>
              <a:t>其一，不同研究结果之间的可比性降低，研究分歧难以在理论层面得到统一解释；</a:t>
            </a:r>
            <a:endParaRPr lang="zh-CN" altLang="en-US" sz="2000">
              <a:sym typeface="+mn-ea"/>
            </a:endParaRPr>
          </a:p>
          <a:p>
            <a:pPr indent="457200"/>
            <a:r>
              <a:rPr lang="zh-CN" altLang="en-US" sz="2000">
                <a:sym typeface="+mn-ea"/>
              </a:rPr>
              <a:t>其二，自我优势效应被认为是一种在不同实验条件下</a:t>
            </a:r>
            <a:r>
              <a:rPr lang="en-US" altLang="zh-CN" sz="2000">
                <a:sym typeface="+mn-ea"/>
              </a:rPr>
              <a:t>“</a:t>
            </a:r>
            <a:r>
              <a:rPr lang="zh-CN" altLang="en-US" sz="2000">
                <a:sym typeface="+mn-ea"/>
              </a:rPr>
              <a:t>表现形式不同但本质相同</a:t>
            </a:r>
            <a:r>
              <a:rPr lang="en-US" altLang="zh-CN" sz="2000">
                <a:sym typeface="+mn-ea"/>
              </a:rPr>
              <a:t>”</a:t>
            </a:r>
            <a:r>
              <a:rPr lang="zh-CN" altLang="en-US" sz="2000">
                <a:sym typeface="+mn-ea"/>
              </a:rPr>
              <a:t>的效应，而其背后可能涉及的多种决策机制差异则被掩盖。</a:t>
            </a:r>
            <a:endParaRPr lang="zh-CN" sz="2000" b="1"/>
          </a:p>
        </p:txBody>
      </p:sp>
      <p:pic>
        <p:nvPicPr>
          <p:cNvPr id="16" name="图片 15"/>
          <p:cNvPicPr/>
          <p:nvPr/>
        </p:nvPicPr>
        <p:blipFill>
          <a:blip r:embed="rId8"/>
          <a:srcRect l="28841" t="20823" r="49786" b="9296"/>
          <a:stretch>
            <a:fillRect/>
          </a:stretch>
        </p:blipFill>
        <p:spPr>
          <a:xfrm>
            <a:off x="612775" y="1373505"/>
            <a:ext cx="2057400" cy="4305300"/>
          </a:xfrm>
          <a:prstGeom prst="rect">
            <a:avLst/>
          </a:prstGeom>
        </p:spPr>
      </p:pic>
      <p:pic>
        <p:nvPicPr>
          <p:cNvPr id="13" name="图片 12"/>
          <p:cNvPicPr>
            <a:picLocks noChangeAspect="1"/>
          </p:cNvPicPr>
          <p:nvPr/>
        </p:nvPicPr>
        <p:blipFill>
          <a:blip r:embed="rId9"/>
          <a:stretch>
            <a:fillRect/>
          </a:stretch>
        </p:blipFill>
        <p:spPr>
          <a:xfrm>
            <a:off x="2670810" y="1668780"/>
            <a:ext cx="6240780" cy="3655060"/>
          </a:xfrm>
          <a:prstGeom prst="rect">
            <a:avLst/>
          </a:prstGeom>
        </p:spPr>
      </p:pic>
      <p:sp>
        <p:nvSpPr>
          <p:cNvPr id="19" name="文本框 18"/>
          <p:cNvSpPr txBox="1"/>
          <p:nvPr/>
        </p:nvSpPr>
        <p:spPr>
          <a:xfrm>
            <a:off x="236220" y="6129655"/>
            <a:ext cx="11833225" cy="521970"/>
          </a:xfrm>
          <a:prstGeom prst="rect">
            <a:avLst/>
          </a:prstGeom>
          <a:noFill/>
        </p:spPr>
        <p:txBody>
          <a:bodyPr wrap="square" rtlCol="0">
            <a:spAutoFit/>
          </a:bodyPr>
          <a:p>
            <a:r>
              <a:rPr lang="en-US" altLang="zh-CN" sz="1400"/>
              <a:t>[1] Almaatouq, A., Griffiths, T. L., Suchow, J. W., Whiting, M. E., Evans, J., &amp; Watts, D. J. (2024). Beyond playing 20 questions with nature: Integrative experiment design in the social and behavioral sciences. Behavioral and Brain Sciences, 47, e33.</a:t>
            </a:r>
            <a:endParaRPr lang="en-US" altLang="zh-CN" sz="1400"/>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728">
        <p159:morph option="byObject"/>
      </p:transition>
    </mc:Choice>
    <mc:Fallback>
      <p:transition spd="slow" advTm="30728">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sym typeface="+mn-ea"/>
              </a:rPr>
              <a:t>基于实验设计空间的计算建模框架</a:t>
            </a:r>
            <a:endParaRPr lang="zh-CN" altLang="en-US" sz="2400" b="1">
              <a:latin typeface="Times New Roman" panose="02020603050405020304" charset="0"/>
              <a:ea typeface="宋体" panose="02010600030101010101" pitchFamily="2" charset="-122"/>
              <a:cs typeface="Times New Roman" panose="02020603050405020304" charset="0"/>
            </a:endParaRPr>
          </a:p>
        </p:txBody>
      </p:sp>
      <p:pic>
        <p:nvPicPr>
          <p:cNvPr id="14" name="图片 13"/>
          <p:cNvPicPr/>
          <p:nvPr/>
        </p:nvPicPr>
        <p:blipFill>
          <a:blip r:embed="rId3"/>
          <a:stretch>
            <a:fillRect/>
          </a:stretch>
        </p:blipFill>
        <p:spPr>
          <a:xfrm>
            <a:off x="10297795" y="1437005"/>
            <a:ext cx="819150" cy="819150"/>
          </a:xfrm>
          <a:prstGeom prst="rect">
            <a:avLst/>
          </a:prstGeom>
        </p:spPr>
      </p:pic>
      <p:sp>
        <p:nvSpPr>
          <p:cNvPr id="15" name="文本框 14"/>
          <p:cNvSpPr txBox="1"/>
          <p:nvPr/>
        </p:nvSpPr>
        <p:spPr>
          <a:xfrm>
            <a:off x="9979025" y="2318385"/>
            <a:ext cx="1641475" cy="3169285"/>
          </a:xfrm>
          <a:prstGeom prst="rect">
            <a:avLst/>
          </a:prstGeom>
          <a:noFill/>
        </p:spPr>
        <p:txBody>
          <a:bodyPr wrap="square" rtlCol="0">
            <a:spAutoFit/>
          </a:bodyPr>
          <a:p>
            <a:r>
              <a:rPr lang="zh-CN" sz="2000" b="1"/>
              <a:t>实验设计参数是如何通过改变潜在的心理决策过程，进而影响心理现象的表现形式、稳定性与可接受性的呢？</a:t>
            </a:r>
            <a:endParaRPr lang="zh-CN" sz="2000" b="1"/>
          </a:p>
        </p:txBody>
      </p:sp>
      <p:pic>
        <p:nvPicPr>
          <p:cNvPr id="16" name="图片 2"/>
          <p:cNvPicPr>
            <a:picLocks noChangeAspect="1"/>
          </p:cNvPicPr>
          <p:nvPr/>
        </p:nvPicPr>
        <p:blipFill>
          <a:blip r:embed="rId4"/>
          <a:stretch>
            <a:fillRect/>
          </a:stretch>
        </p:blipFill>
        <p:spPr>
          <a:xfrm>
            <a:off x="2901950" y="1616710"/>
            <a:ext cx="6878955" cy="3624580"/>
          </a:xfrm>
          <a:prstGeom prst="rect">
            <a:avLst/>
          </a:prstGeom>
          <a:noFill/>
          <a:ln>
            <a:noFill/>
          </a:ln>
        </p:spPr>
      </p:pic>
      <p:pic>
        <p:nvPicPr>
          <p:cNvPr id="13" name="图片 12"/>
          <p:cNvPicPr/>
          <p:nvPr/>
        </p:nvPicPr>
        <p:blipFill>
          <a:blip r:embed="rId5"/>
          <a:srcRect l="28841" t="20823" r="49786" b="9296"/>
          <a:stretch>
            <a:fillRect/>
          </a:stretch>
        </p:blipFill>
        <p:spPr>
          <a:xfrm>
            <a:off x="612775" y="1373505"/>
            <a:ext cx="2057400" cy="4305300"/>
          </a:xfrm>
          <a:prstGeom prst="rect">
            <a:avLst/>
          </a:prstGeom>
        </p:spPr>
      </p:pic>
      <p:sp>
        <p:nvSpPr>
          <p:cNvPr id="19" name="文本框 18"/>
          <p:cNvSpPr txBox="1"/>
          <p:nvPr/>
        </p:nvSpPr>
        <p:spPr>
          <a:xfrm>
            <a:off x="156210" y="6106160"/>
            <a:ext cx="11903710" cy="645160"/>
          </a:xfrm>
          <a:prstGeom prst="rect">
            <a:avLst/>
          </a:prstGeom>
          <a:noFill/>
        </p:spPr>
        <p:txBody>
          <a:bodyPr wrap="square" rtlCol="0">
            <a:spAutoFit/>
          </a:bodyPr>
          <a:p>
            <a:r>
              <a:rPr lang="en-US" altLang="zh-CN"/>
              <a:t>Wen, J. H. (2025). Experimental design dimensions and space: Taking the self-matching task as an example [Master's thesis]. School of Psychology, Nanjing Normal University.</a:t>
            </a:r>
            <a:endParaRPr lang="en-US" altLang="zh-CN"/>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658">
        <p159:morph option="byObject"/>
      </p:transition>
    </mc:Choice>
    <mc:Fallback>
      <p:transition spd="slow" advTm="1365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407160" cy="460375"/>
          </a:xfrm>
          <a:prstGeom prst="rect">
            <a:avLst/>
          </a:prstGeom>
          <a:noFill/>
        </p:spPr>
        <p:txBody>
          <a:bodyPr wrap="none" rtlCol="0">
            <a:spAutoFit/>
          </a:bodyPr>
          <a:p>
            <a:r>
              <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rPr>
              <a:t>研究背景</a:t>
            </a:r>
            <a:endParaRPr lang="zh-CN" altLang="en-US" sz="2400" b="1" dirty="0">
              <a:solidFill>
                <a:schemeClr val="tx1"/>
              </a:solidFill>
              <a:latin typeface="Times New Roman" panose="02020603050405020304" charset="0"/>
              <a:ea typeface="黑体" panose="02010609060101010101" charset="-122"/>
              <a:cs typeface="Times New Roman" panose="02020603050405020304" charset="0"/>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12775" y="751840"/>
            <a:ext cx="10466705" cy="401320"/>
          </a:xfrm>
          <a:prstGeom prst="rect">
            <a:avLst/>
          </a:prstGeom>
          <a:noFill/>
        </p:spPr>
        <p:txBody>
          <a:bodyPr wrap="square" rtlCol="0" anchor="t">
            <a:noAutofit/>
          </a:bodyPr>
          <a:p>
            <a:r>
              <a:rPr lang="zh-CN" altLang="en-US" sz="2400" b="1">
                <a:latin typeface="Times New Roman" panose="02020603050405020304" charset="0"/>
                <a:ea typeface="宋体" panose="02010600030101010101" pitchFamily="2" charset="-122"/>
                <a:cs typeface="Times New Roman" panose="02020603050405020304" charset="0"/>
              </a:rPr>
              <a:t>基于实验设计空间的计算建模框架</a:t>
            </a:r>
            <a:endParaRPr lang="zh-CN" altLang="en-US" sz="2400" b="1">
              <a:latin typeface="Times New Roman" panose="02020603050405020304" charset="0"/>
              <a:ea typeface="宋体" panose="02010600030101010101" pitchFamily="2" charset="-122"/>
              <a:cs typeface="Times New Roman" panose="02020603050405020304" charset="0"/>
            </a:endParaRPr>
          </a:p>
        </p:txBody>
      </p:sp>
      <p:sp>
        <p:nvSpPr>
          <p:cNvPr id="15" name="文本框 14"/>
          <p:cNvSpPr txBox="1"/>
          <p:nvPr/>
        </p:nvSpPr>
        <p:spPr>
          <a:xfrm>
            <a:off x="7807960" y="1383030"/>
            <a:ext cx="4048760" cy="4092575"/>
          </a:xfrm>
          <a:prstGeom prst="rect">
            <a:avLst/>
          </a:prstGeom>
          <a:noFill/>
        </p:spPr>
        <p:txBody>
          <a:bodyPr wrap="square" rtlCol="0">
            <a:spAutoFit/>
          </a:bodyPr>
          <a:p>
            <a:r>
              <a:rPr lang="zh-CN" altLang="en-US" sz="2000"/>
              <a:t>尽管上述研究在理论方向和整体框架上具有重要突破，其</a:t>
            </a:r>
            <a:r>
              <a:rPr lang="zh-CN" altLang="en-US" sz="2000" b="1"/>
              <a:t>方法学</a:t>
            </a:r>
            <a:r>
              <a:rPr lang="zh-CN" altLang="en-US" sz="2000"/>
              <a:t>实现仍存在局限。具体而言，该研究主要依赖预设的参数化函数（如</a:t>
            </a:r>
            <a:r>
              <a:rPr lang="en-US" altLang="zh-CN" sz="2000"/>
              <a:t> Sigmoid </a:t>
            </a:r>
            <a:r>
              <a:rPr lang="zh-CN" altLang="en-US" sz="2000"/>
              <a:t>函数）来刻画实验设计变量与</a:t>
            </a:r>
            <a:r>
              <a:rPr lang="en-US" altLang="zh-CN" sz="2000"/>
              <a:t> DDM </a:t>
            </a:r>
            <a:r>
              <a:rPr lang="zh-CN" altLang="en-US" sz="2000"/>
              <a:t>参数之间的映射关系。这种做法虽然具有良好的心理可解释性，但在本质上引入了较强的</a:t>
            </a:r>
            <a:r>
              <a:rPr lang="zh-CN" altLang="en-US" sz="2000" u="sng"/>
              <a:t>函数形式假设</a:t>
            </a:r>
            <a:r>
              <a:rPr lang="zh-CN" altLang="en-US" sz="2000"/>
              <a:t>，难以充分刻画多维实验设计空间中可能存在的</a:t>
            </a:r>
            <a:r>
              <a:rPr lang="zh-CN" altLang="en-US" sz="2000" b="1"/>
              <a:t>非线性变化</a:t>
            </a:r>
            <a:r>
              <a:rPr lang="zh-CN" altLang="en-US" sz="2000"/>
              <a:t>、</a:t>
            </a:r>
            <a:r>
              <a:rPr lang="zh-CN" altLang="en-US" sz="2000" b="1"/>
              <a:t>交互效应</a:t>
            </a:r>
            <a:r>
              <a:rPr lang="zh-CN" altLang="en-US" sz="2000"/>
              <a:t>及预测</a:t>
            </a:r>
            <a:r>
              <a:rPr lang="zh-CN" altLang="en-US" sz="2000" b="1"/>
              <a:t>不确定性</a:t>
            </a:r>
            <a:r>
              <a:rPr lang="zh-CN" altLang="en-US" sz="2000"/>
              <a:t>，从而限制了模型对复杂心理过程的表达能力。</a:t>
            </a:r>
            <a:endParaRPr lang="zh-CN" altLang="en-US" sz="2000"/>
          </a:p>
        </p:txBody>
      </p:sp>
      <p:pic>
        <p:nvPicPr>
          <p:cNvPr id="16" name="图片 2"/>
          <p:cNvPicPr>
            <a:picLocks noChangeAspect="1"/>
          </p:cNvPicPr>
          <p:nvPr/>
        </p:nvPicPr>
        <p:blipFill>
          <a:blip r:embed="rId3"/>
          <a:stretch>
            <a:fillRect/>
          </a:stretch>
        </p:blipFill>
        <p:spPr>
          <a:xfrm>
            <a:off x="692150" y="1624330"/>
            <a:ext cx="6878955" cy="3624580"/>
          </a:xfrm>
          <a:prstGeom prst="rect">
            <a:avLst/>
          </a:prstGeom>
          <a:noFill/>
          <a:ln>
            <a:noFill/>
          </a:ln>
        </p:spPr>
      </p:pic>
      <p:sp>
        <p:nvSpPr>
          <p:cNvPr id="19" name="文本框 18"/>
          <p:cNvSpPr txBox="1"/>
          <p:nvPr/>
        </p:nvSpPr>
        <p:spPr>
          <a:xfrm>
            <a:off x="156210" y="6106160"/>
            <a:ext cx="11903710" cy="645160"/>
          </a:xfrm>
          <a:prstGeom prst="rect">
            <a:avLst/>
          </a:prstGeom>
          <a:noFill/>
        </p:spPr>
        <p:txBody>
          <a:bodyPr wrap="square" rtlCol="0">
            <a:spAutoFit/>
          </a:bodyPr>
          <a:p>
            <a:r>
              <a:rPr lang="en-US" altLang="zh-CN"/>
              <a:t>Wen, J. H. (2025). Experimental design dimensions and space: Taking the self-matching task as an example [Master's thesis]. School of Psychology, Nanjing Normal University.</a:t>
            </a:r>
            <a:endParaRPr lang="en-US" altLang="zh-CN"/>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8556">
        <p159:morph option="byObject"/>
      </p:transition>
    </mc:Choice>
    <mc:Fallback>
      <p:transition spd="slow" advTm="48556">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57_3*l_h_i*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gradient&quot;:[{&quot;brightness&quot;:0.25,&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2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TIMING" val="|1.121|0.366|0.304|0.429"/>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UNIT_VALUE" val="56*58"/>
  <p:tag name="KSO_WM_UNIT_TYPE" val="l_h_x"/>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20.xml><?xml version="1.0" encoding="utf-8"?>
<p:tagLst xmlns:p="http://schemas.openxmlformats.org/presentationml/2006/main">
  <p:tag name="TIMING" val="|0.638|1.702"/>
</p:tagLst>
</file>

<file path=ppt/tags/tag21.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2.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3.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4.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5.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TIMING" val="|0.651"/>
</p:tagLst>
</file>

<file path=ppt/tags/tag26.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7.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8.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TIMING" val="|0.408|2.938"/>
</p:tagLst>
</file>

<file path=ppt/tags/tag29.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xml><?xml version="1.0" encoding="utf-8"?>
<p:tagLst xmlns:p="http://schemas.openxmlformats.org/presentationml/2006/main">
  <p:tag name="KSO_WM_DIAGRAM_VIRTUALLY_FRAME" val="{&quot;height&quot;:366.7974853515625,&quot;left&quot;:53.2915771484375,&quot;top&quot;:120.6186982691006,&quot;width&quot;:856.016845703125}"/>
</p:tagLst>
</file>

<file path=ppt/tags/tag30.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1.xml><?xml version="1.0" encoding="utf-8"?>
<p:tagLst xmlns:p="http://schemas.openxmlformats.org/presentationml/2006/main">
  <p:tag name="TIMING" val="|1.657|1.768"/>
</p:tagLst>
</file>

<file path=ppt/tags/tag32.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TIMING" val="|1.571|16.86"/>
</p:tagLst>
</file>

<file path=ppt/tags/tag33.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4.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5.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6.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7.xml><?xml version="1.0" encoding="utf-8"?>
<p:tagLst xmlns:p="http://schemas.openxmlformats.org/presentationml/2006/main">
  <p:tag name="TIMING" val="|0.794|1.57"/>
</p:tagLst>
</file>

<file path=ppt/tags/tag38.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9.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xml><?xml version="1.0" encoding="utf-8"?>
<p:tagLst xmlns:p="http://schemas.openxmlformats.org/presentationml/2006/main">
  <p:tag name="KSO_WM_DIAGRAM_VIRTUALLY_FRAME" val="{&quot;height&quot;:366.7974853515625,&quot;left&quot;:53.2915771484375,&quot;top&quot;:120.6186982691006,&quot;width&quot;:856.016845703125}"/>
</p:tagLst>
</file>

<file path=ppt/tags/tag40.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1.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2.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3.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4.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5.xml><?xml version="1.0" encoding="utf-8"?>
<p:tagLst xmlns:p="http://schemas.openxmlformats.org/presentationml/2006/main">
  <p:tag name="TIMING" val="|0.261|0.43"/>
</p:tagLst>
</file>

<file path=ppt/tags/tag46.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47.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48.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49.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xml><?xml version="1.0" encoding="utf-8"?>
<p:tagLst xmlns:p="http://schemas.openxmlformats.org/presentationml/2006/main">
  <p:tag name="KSO_WM_DIAGRAM_VIRTUALLY_FRAME" val="{&quot;height&quot;:366.7974853515625,&quot;left&quot;:53.2915771484375,&quot;top&quot;:120.6186982691006,&quot;width&quot;:856.016845703125}"/>
</p:tagLst>
</file>

<file path=ppt/tags/tag50.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1.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2.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3.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4.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5.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6.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7.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8.xml><?xml version="1.0" encoding="utf-8"?>
<p:tagLst xmlns:p="http://schemas.openxmlformats.org/presentationml/2006/main">
  <p:tag name="KSO_WM_DIAGRAM_VIRTUALLY_FRAME" val="{&quot;height&quot;:367.8285826771654,&quot;left&quot;:29.42771653543307,&quot;top&quot;:126.89685039370079,&quot;width&quot;:878.2722834645668}"/>
</p:tagLst>
</file>

<file path=ppt/tags/tag59.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xml><?xml version="1.0" encoding="utf-8"?>
<p:tagLst xmlns:p="http://schemas.openxmlformats.org/presentationml/2006/main">
  <p:tag name="KSO_WM_DIAGRAM_VIRTUALLY_FRAME" val="{&quot;height&quot;:366.7974853515625,&quot;left&quot;:53.2915771484375,&quot;top&quot;:120.6186982691006,&quot;width&quot;:856.016845703125}"/>
</p:tagLst>
</file>

<file path=ppt/tags/tag60.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1.xml><?xml version="1.0" encoding="utf-8"?>
<p:tagLst xmlns:p="http://schemas.openxmlformats.org/presentationml/2006/main">
  <p:tag name="KSO_WM_BEAUTIFY_FLAG" val="#wm#"/>
  <p:tag name="KSO_WM_TEMPLATE_CATEGORY" val="diagram"/>
  <p:tag name="KSO_WM_TEMPLATE_INDEX" val="20217032"/>
</p:tagLst>
</file>

<file path=ppt/tags/tag62.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3.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4.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5.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6.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7.xml><?xml version="1.0" encoding="utf-8"?>
<p:tagLst xmlns:p="http://schemas.openxmlformats.org/presentationml/2006/main">
  <p:tag name="commondata" val="eyJoZGlkIjoiNzkwNzI2MWI5ZmNlYmI0MDZiNjg1NDNhOTJjMDUwYjA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10051</Words>
  <Application>WPS 演示</Application>
  <PresentationFormat>宽屏</PresentationFormat>
  <Paragraphs>471</Paragraphs>
  <Slides>38</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38</vt:i4>
      </vt:variant>
    </vt:vector>
  </HeadingPairs>
  <TitlesOfParts>
    <vt:vector size="57" baseType="lpstr">
      <vt:lpstr>Arial</vt:lpstr>
      <vt:lpstr>宋体</vt:lpstr>
      <vt:lpstr>Wingdings</vt:lpstr>
      <vt:lpstr>微软雅黑</vt:lpstr>
      <vt:lpstr>Times New Roman</vt:lpstr>
      <vt:lpstr>MiSans Normal</vt:lpstr>
      <vt:lpstr>黑体</vt:lpstr>
      <vt:lpstr>思源宋体 CN Light</vt:lpstr>
      <vt:lpstr>思源黑体 CN Light</vt:lpstr>
      <vt:lpstr>Calibri</vt:lpstr>
      <vt:lpstr>Arial Unicode MS</vt:lpstr>
      <vt:lpstr>Cambria Math</vt:lpstr>
      <vt:lpstr>MiSans Normal</vt:lpstr>
      <vt:lpstr>思源宋体 CN Light</vt:lpstr>
      <vt:lpstr>思源黑体 CN Light</vt:lpstr>
      <vt:lpstr>Segoe Print</vt:lpstr>
      <vt:lpstr>锦绣宋体</vt:lpstr>
      <vt:lpstr>方正宝黑体 简 Light</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huanglanlan</dc:creator>
  <cp:lastModifiedBy>蔡振辛</cp:lastModifiedBy>
  <cp:revision>461</cp:revision>
  <dcterms:created xsi:type="dcterms:W3CDTF">2025-01-17T07:56:00Z</dcterms:created>
  <dcterms:modified xsi:type="dcterms:W3CDTF">2026-01-20T08:43:31Z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56D2D167006E4DE386DDC6E55215AB6F_13</vt:lpwstr>
  </property>
  <property fmtid="{D5CDD505-2E9C-101B-9397-08002B2CF9AE}" pid="3" name="KSOProductBuildVer">
    <vt:lpwstr>2052-12.1.0.24657</vt:lpwstr>
  </property>
</Properties>
</file>